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58" d="100"/>
          <a:sy n="58" d="100"/>
        </p:scale>
        <p:origin x="-470" y="-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07" y="0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24195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1200" b="1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Примечание. </a:t>
            </a:r>
            <a:r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Хотите разместить другое изображение на этом слайде? Выберите рисунок и удалите его. Теперь щелкните значок "Рисунки" в заполнителе, чтобы вставить свое изображение.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Shape 167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00548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endParaRPr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07" y="8685207"/>
            <a:ext cx="2971799" cy="45879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ru-RU" sz="12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с картинками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Shape 19"/>
          <p:cNvGrpSpPr/>
          <p:nvPr/>
        </p:nvGrpSpPr>
        <p:grpSpPr>
          <a:xfrm>
            <a:off x="10" y="5645489"/>
            <a:ext cx="12191996" cy="63161"/>
            <a:chOff x="10" y="5645489"/>
            <a:chExt cx="12191996" cy="63161"/>
          </a:xfrm>
        </p:grpSpPr>
        <p:cxnSp>
          <p:nvCxnSpPr>
            <p:cNvPr id="20" name="Shape 20"/>
            <p:cNvCxnSpPr/>
            <p:nvPr/>
          </p:nvCxnSpPr>
          <p:spPr>
            <a:xfrm rot="10799991">
              <a:off x="10" y="5645505"/>
              <a:ext cx="12191996" cy="0"/>
            </a:xfrm>
            <a:prstGeom prst="straightConnector1">
              <a:avLst/>
            </a:prstGeom>
            <a:noFill/>
            <a:ln w="381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1" name="Shape 21"/>
            <p:cNvCxnSpPr/>
            <p:nvPr/>
          </p:nvCxnSpPr>
          <p:spPr>
            <a:xfrm rot="10799991">
              <a:off x="10" y="5708635"/>
              <a:ext cx="12191996" cy="0"/>
            </a:xfrm>
            <a:prstGeom prst="straightConnector1">
              <a:avLst/>
            </a:prstGeom>
            <a:noFill/>
            <a:ln w="127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22" name="Shape 22"/>
          <p:cNvGrpSpPr/>
          <p:nvPr/>
        </p:nvGrpSpPr>
        <p:grpSpPr>
          <a:xfrm>
            <a:off x="0" y="1143000"/>
            <a:ext cx="12191996" cy="63120"/>
            <a:chOff x="0" y="1143000"/>
            <a:chExt cx="12191996" cy="63120"/>
          </a:xfrm>
        </p:grpSpPr>
        <p:cxnSp>
          <p:nvCxnSpPr>
            <p:cNvPr id="23" name="Shape 23"/>
            <p:cNvCxnSpPr/>
            <p:nvPr/>
          </p:nvCxnSpPr>
          <p:spPr>
            <a:xfrm>
              <a:off x="0" y="1206120"/>
              <a:ext cx="12191996" cy="0"/>
            </a:xfrm>
            <a:prstGeom prst="straightConnector1">
              <a:avLst/>
            </a:prstGeom>
            <a:noFill/>
            <a:ln w="381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0" y="1143000"/>
              <a:ext cx="12191996" cy="0"/>
            </a:xfrm>
            <a:prstGeom prst="straightConnector1">
              <a:avLst/>
            </a:prstGeom>
            <a:noFill/>
            <a:ln w="127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25" name="Shape 25"/>
          <p:cNvSpPr/>
          <p:nvPr/>
        </p:nvSpPr>
        <p:spPr>
          <a:xfrm>
            <a:off x="0" y="5778121"/>
            <a:ext cx="12191996" cy="1079878"/>
          </a:xfrm>
          <a:prstGeom prst="rect">
            <a:avLst/>
          </a:prstGeom>
          <a:solidFill>
            <a:srgbClr val="514843"/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Shape 26"/>
          <p:cNvSpPr/>
          <p:nvPr/>
        </p:nvSpPr>
        <p:spPr>
          <a:xfrm>
            <a:off x="0" y="0"/>
            <a:ext cx="12191996" cy="1079878"/>
          </a:xfrm>
          <a:prstGeom prst="rect">
            <a:avLst/>
          </a:prstGeom>
          <a:solidFill>
            <a:srgbClr val="514843"/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1104895" y="2292089"/>
            <a:ext cx="5734046" cy="2219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4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ubTitle" idx="1"/>
          </p:nvPr>
        </p:nvSpPr>
        <p:spPr>
          <a:xfrm>
            <a:off x="1104895" y="4511785"/>
            <a:ext cx="5734046" cy="955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1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9" name="Shape 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47528" cy="229208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Shape 30"/>
          <p:cNvSpPr txBox="1">
            <a:spLocks noGrp="1"/>
          </p:cNvSpPr>
          <p:nvPr>
            <p:ph type="pic" idx="2"/>
          </p:nvPr>
        </p:nvSpPr>
        <p:spPr>
          <a:xfrm>
            <a:off x="6981059" y="1310654"/>
            <a:ext cx="5210937" cy="4208608"/>
          </a:xfrm>
          <a:prstGeom prst="rect">
            <a:avLst/>
          </a:prstGeom>
          <a:solidFill>
            <a:srgbClr val="DEDAD7"/>
          </a:solidFill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Объект с подписью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5641848" y="1600200"/>
            <a:ext cx="544525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1104895" y="1600200"/>
            <a:ext cx="4384548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1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Заголовок и вертикальный текст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3809996" y="-1104900"/>
            <a:ext cx="4572000" cy="998220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Вертикальный заголовок и текст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 rot="5400000">
            <a:off x="7323932" y="2413796"/>
            <a:ext cx="5811834" cy="171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2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 rot="5400000">
            <a:off x="2248426" y="-778400"/>
            <a:ext cx="5811834" cy="80988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5" name="Shape 105"/>
          <p:cNvGrpSpPr/>
          <p:nvPr/>
        </p:nvGrpSpPr>
        <p:grpSpPr>
          <a:xfrm>
            <a:off x="9288196" y="454694"/>
            <a:ext cx="84406" cy="5632704"/>
            <a:chOff x="9288196" y="454694"/>
            <a:chExt cx="84406" cy="5632704"/>
          </a:xfrm>
        </p:grpSpPr>
        <p:cxnSp>
          <p:nvCxnSpPr>
            <p:cNvPr id="106" name="Shape 106"/>
            <p:cNvCxnSpPr/>
            <p:nvPr/>
          </p:nvCxnSpPr>
          <p:spPr>
            <a:xfrm rot="-5399996">
              <a:off x="6556248" y="3271046"/>
              <a:ext cx="5632704" cy="0"/>
            </a:xfrm>
            <a:prstGeom prst="straightConnector1">
              <a:avLst/>
            </a:prstGeom>
            <a:noFill/>
            <a:ln w="381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07" name="Shape 107"/>
            <p:cNvCxnSpPr/>
            <p:nvPr/>
          </p:nvCxnSpPr>
          <p:spPr>
            <a:xfrm rot="-5399996">
              <a:off x="6471848" y="3271046"/>
              <a:ext cx="5632704" cy="0"/>
            </a:xfrm>
            <a:prstGeom prst="straightConnector1">
              <a:avLst/>
            </a:prstGeom>
            <a:noFill/>
            <a:ln w="127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Shape 32"/>
          <p:cNvGrpSpPr/>
          <p:nvPr/>
        </p:nvGrpSpPr>
        <p:grpSpPr>
          <a:xfrm>
            <a:off x="0" y="2514600"/>
            <a:ext cx="12192006" cy="3194051"/>
            <a:chOff x="0" y="2514600"/>
            <a:chExt cx="12192006" cy="3194051"/>
          </a:xfrm>
        </p:grpSpPr>
        <p:grpSp>
          <p:nvGrpSpPr>
            <p:cNvPr id="33" name="Shape 33"/>
            <p:cNvGrpSpPr/>
            <p:nvPr/>
          </p:nvGrpSpPr>
          <p:grpSpPr>
            <a:xfrm>
              <a:off x="0" y="2514600"/>
              <a:ext cx="12191996" cy="63121"/>
              <a:chOff x="0" y="2514600"/>
              <a:chExt cx="12191996" cy="63121"/>
            </a:xfrm>
          </p:grpSpPr>
          <p:cxnSp>
            <p:nvCxnSpPr>
              <p:cNvPr id="34" name="Shape 34"/>
              <p:cNvCxnSpPr/>
              <p:nvPr/>
            </p:nvCxnSpPr>
            <p:spPr>
              <a:xfrm>
                <a:off x="0" y="2577721"/>
                <a:ext cx="12191996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51484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5" name="Shape 35"/>
              <p:cNvCxnSpPr/>
              <p:nvPr/>
            </p:nvCxnSpPr>
            <p:spPr>
              <a:xfrm>
                <a:off x="0" y="2514600"/>
                <a:ext cx="1219199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1484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  <p:sp>
          <p:nvSpPr>
            <p:cNvPr id="36" name="Shape 36"/>
            <p:cNvSpPr/>
            <p:nvPr/>
          </p:nvSpPr>
          <p:spPr>
            <a:xfrm>
              <a:off x="0" y="2640850"/>
              <a:ext cx="12191996" cy="2941533"/>
            </a:xfrm>
            <a:prstGeom prst="rect">
              <a:avLst/>
            </a:prstGeom>
            <a:solidFill>
              <a:srgbClr val="514843"/>
            </a:solidFill>
            <a:ln>
              <a:noFill/>
            </a:ln>
          </p:spPr>
          <p:txBody>
            <a:bodyPr lIns="91425" tIns="457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" name="Shape 37"/>
            <p:cNvGrpSpPr/>
            <p:nvPr/>
          </p:nvGrpSpPr>
          <p:grpSpPr>
            <a:xfrm>
              <a:off x="10" y="5645489"/>
              <a:ext cx="12191996" cy="63161"/>
              <a:chOff x="10" y="5645489"/>
              <a:chExt cx="12191996" cy="63161"/>
            </a:xfrm>
          </p:grpSpPr>
          <p:cxnSp>
            <p:nvCxnSpPr>
              <p:cNvPr id="38" name="Shape 38"/>
              <p:cNvCxnSpPr/>
              <p:nvPr/>
            </p:nvCxnSpPr>
            <p:spPr>
              <a:xfrm rot="10799991">
                <a:off x="10" y="5645505"/>
                <a:ext cx="12191996" cy="0"/>
              </a:xfrm>
              <a:prstGeom prst="straightConnector1">
                <a:avLst/>
              </a:prstGeom>
              <a:noFill/>
              <a:ln w="38100" cap="flat" cmpd="sng">
                <a:solidFill>
                  <a:srgbClr val="51484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  <p:cxnSp>
            <p:nvCxnSpPr>
              <p:cNvPr id="39" name="Shape 39"/>
              <p:cNvCxnSpPr/>
              <p:nvPr/>
            </p:nvCxnSpPr>
            <p:spPr>
              <a:xfrm rot="10799991">
                <a:off x="10" y="5708635"/>
                <a:ext cx="12191996" cy="0"/>
              </a:xfrm>
              <a:prstGeom prst="straightConnector1">
                <a:avLst/>
              </a:prstGeom>
              <a:noFill/>
              <a:ln w="12700" cap="flat" cmpd="sng">
                <a:solidFill>
                  <a:srgbClr val="514843"/>
                </a:solidFill>
                <a:prstDash val="solid"/>
                <a:miter/>
                <a:headEnd type="none" w="med" len="med"/>
                <a:tailEnd type="none" w="med" len="med"/>
              </a:ln>
            </p:spPr>
          </p:cxnSp>
        </p:grpSp>
      </p:grp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104895" y="2971808"/>
            <a:ext cx="10071101" cy="16841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Arial"/>
              <a:buNone/>
              <a:defRPr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104895" y="4655960"/>
            <a:ext cx="10071101" cy="5097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Shape 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5879" y="0"/>
            <a:ext cx="1783189" cy="2971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998220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Рисунок с подписью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pic" idx="2"/>
          </p:nvPr>
        </p:nvSpPr>
        <p:spPr>
          <a:xfrm>
            <a:off x="4654669" y="1600200"/>
            <a:ext cx="6430910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1"/>
          <a:lstStyle>
            <a:lvl1pPr marL="0" marR="0" lvl="0" indent="0" algn="ctr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3396994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1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5778121"/>
            <a:ext cx="12191996" cy="1079878"/>
          </a:xfrm>
          <a:prstGeom prst="rect">
            <a:avLst/>
          </a:prstGeom>
          <a:solidFill>
            <a:srgbClr val="514843"/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0"/>
            <a:ext cx="12191996" cy="1079878"/>
          </a:xfrm>
          <a:prstGeom prst="rect">
            <a:avLst/>
          </a:prstGeom>
          <a:solidFill>
            <a:srgbClr val="514843"/>
          </a:solidFill>
          <a:ln>
            <a:noFill/>
          </a:ln>
        </p:spPr>
        <p:txBody>
          <a:bodyPr lIns="91425" tIns="45700" rIns="91425" bIns="45700" anchor="ctr" anchorCtr="1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104895" y="2292089"/>
            <a:ext cx="10096502" cy="22196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4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104895" y="4511785"/>
            <a:ext cx="10096502" cy="95556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1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24444" y="0"/>
            <a:ext cx="1747528" cy="2292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49148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6172200" y="1600200"/>
            <a:ext cx="4914899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4919472" cy="823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2400" b="1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1104895" y="2424108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3"/>
          </p:nvPr>
        </p:nvSpPr>
        <p:spPr>
          <a:xfrm>
            <a:off x="6166110" y="1600200"/>
            <a:ext cx="4919472" cy="8239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Noto Sans Symbols"/>
              <a:buNone/>
              <a:defRPr sz="2400" b="1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4"/>
          </p:nvPr>
        </p:nvSpPr>
        <p:spPr>
          <a:xfrm>
            <a:off x="6166110" y="2424108"/>
            <a:ext cx="4919472" cy="37480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Font typeface="Arial"/>
              <a:buNone/>
              <a:defRPr sz="2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9982202" cy="457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254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lvl="1" indent="-254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508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Noto Sans Symbols"/>
              <a:buChar char="▪"/>
              <a:defRPr sz="14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104895" y="6356351"/>
            <a:ext cx="1829558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34455" y="6356351"/>
            <a:ext cx="6323085" cy="36512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1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Font typeface="Arial"/>
              <a:buNone/>
              <a:defRPr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9256782" y="6356351"/>
            <a:ext cx="1828800" cy="36512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D8F88"/>
              </a:buClr>
              <a:buSzPct val="250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9D8F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ru-RU" sz="1200" b="0" i="0" u="none" strike="noStrike" cap="none">
              <a:solidFill>
                <a:srgbClr val="9D8F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Shape 15"/>
          <p:cNvGrpSpPr/>
          <p:nvPr/>
        </p:nvGrpSpPr>
        <p:grpSpPr>
          <a:xfrm>
            <a:off x="1103379" y="1219181"/>
            <a:ext cx="9985248" cy="84435"/>
            <a:chOff x="1103379" y="1219181"/>
            <a:chExt cx="9985248" cy="84435"/>
          </a:xfrm>
        </p:grpSpPr>
        <p:cxnSp>
          <p:nvCxnSpPr>
            <p:cNvPr id="16" name="Shape 16"/>
            <p:cNvCxnSpPr/>
            <p:nvPr/>
          </p:nvCxnSpPr>
          <p:spPr>
            <a:xfrm rot="10799991">
              <a:off x="1103379" y="1219195"/>
              <a:ext cx="9985248" cy="0"/>
            </a:xfrm>
            <a:prstGeom prst="straightConnector1">
              <a:avLst/>
            </a:prstGeom>
            <a:noFill/>
            <a:ln w="381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7" name="Shape 17"/>
            <p:cNvCxnSpPr/>
            <p:nvPr/>
          </p:nvCxnSpPr>
          <p:spPr>
            <a:xfrm rot="10799991">
              <a:off x="1103379" y="1303603"/>
              <a:ext cx="9985248" cy="0"/>
            </a:xfrm>
            <a:prstGeom prst="straightConnector1">
              <a:avLst/>
            </a:prstGeom>
            <a:noFill/>
            <a:ln w="12700" cap="flat" cmpd="sng">
              <a:solidFill>
                <a:srgbClr val="514843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VKnhpLy3QVI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104895" y="2292089"/>
            <a:ext cx="5734046" cy="2433055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36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ИСПОЛЬЗОВАНИЕ СЕТЕВЫХ СЕРВИСОВ ПРИ ОРГАНИЗАЦИИ ОБРАЗОВАТЕЛЬНОГО ПРОЦЕССА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ubTitle" idx="1"/>
          </p:nvPr>
        </p:nvSpPr>
        <p:spPr>
          <a:xfrm>
            <a:off x="1104900" y="5040850"/>
            <a:ext cx="5733899" cy="42659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1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Нефедова М.И.</a:t>
            </a:r>
          </a:p>
        </p:txBody>
      </p:sp>
      <p:pic>
        <p:nvPicPr>
          <p:cNvPr id="115" name="Shape 11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981059" y="1310654"/>
            <a:ext cx="5210937" cy="4208608"/>
          </a:xfrm>
          <a:prstGeom prst="rect">
            <a:avLst/>
          </a:prstGeom>
          <a:solidFill>
            <a:srgbClr val="DEDAD7"/>
          </a:solidFill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9982202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9982202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endParaRPr sz="2000" b="0" i="0" u="none" strike="noStrike" cap="none">
              <a:solidFill>
                <a:srgbClr val="5148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Shape 1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3675"/>
            <a:ext cx="12192000" cy="69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Shape 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25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9982199" cy="4572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03" name="Shape 2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1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hape 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6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1104895" y="2971808"/>
            <a:ext cx="10071101" cy="16841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СПАСИБО ЗА ВНИМАНИЕ!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104895" y="2971808"/>
            <a:ext cx="10071101" cy="168414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ru-RU" sz="4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ИНТЕГРАЦИЯ «ПОД ОДНОЙ КРЫШЕЙ» РАЗЛИЧНЫХ СЕТЕВЫХ СЕРВИСОВ 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Shape 127"/>
          <p:cNvGrpSpPr/>
          <p:nvPr/>
        </p:nvGrpSpPr>
        <p:grpSpPr>
          <a:xfrm>
            <a:off x="983433" y="1525570"/>
            <a:ext cx="10153125" cy="4248472"/>
            <a:chOff x="983433" y="1556791"/>
            <a:chExt cx="10153125" cy="3550880"/>
          </a:xfrm>
        </p:grpSpPr>
        <p:sp>
          <p:nvSpPr>
            <p:cNvPr id="128" name="Shape 128"/>
            <p:cNvSpPr/>
            <p:nvPr/>
          </p:nvSpPr>
          <p:spPr>
            <a:xfrm>
              <a:off x="1924360" y="2053733"/>
              <a:ext cx="1795373" cy="305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F">
                <a:alpha val="89411"/>
              </a:srgbClr>
            </a:solidFill>
            <a:ln w="9525" cap="flat" cmpd="sng">
              <a:solidFill>
                <a:srgbClr val="CCCBCA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36000" tIns="0" rIns="360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4843"/>
                </a:buClr>
                <a:buSzPct val="25000"/>
                <a:buFont typeface="Arial"/>
                <a:buNone/>
              </a:pPr>
              <a:r>
                <a:rPr lang="ru-RU" sz="2200" b="0" i="0" u="none" strike="noStrike" cap="none" dirty="0" err="1" smtClean="0">
                  <a:solidFill>
                    <a:srgbClr val="514843"/>
                  </a:solidFill>
                  <a:latin typeface="Arial"/>
                  <a:ea typeface="Arial"/>
                  <a:cs typeface="Arial"/>
                  <a:sym typeface="Arial"/>
                </a:rPr>
                <a:t>ата</a:t>
              </a:r>
              <a:endParaRPr lang="ru-RU" sz="2200" b="0" i="0" u="none" strike="noStrike" cap="none" dirty="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Shape 129"/>
            <p:cNvSpPr/>
            <p:nvPr/>
          </p:nvSpPr>
          <p:spPr>
            <a:xfrm>
              <a:off x="983433" y="1646741"/>
              <a:ext cx="1144420" cy="10174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544740"/>
                </a:gs>
                <a:gs pos="100000">
                  <a:srgbClr val="5347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149000" tIns="149000" rIns="149000" bIns="14900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r>
                <a:rPr lang="ru-RU" sz="2000" b="0" i="0" u="none" strike="noStrike" cap="none" dirty="0" smtClean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 lang="ru-RU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4295800" y="2053733"/>
              <a:ext cx="1872206" cy="305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F">
                <a:alpha val="89411"/>
              </a:srgbClr>
            </a:solidFill>
            <a:ln w="9525" cap="flat" cmpd="sng">
              <a:solidFill>
                <a:srgbClr val="CCCBCA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4175" tIns="149325" rIns="149325" bIns="14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4843"/>
                </a:buClr>
                <a:buSzPct val="25000"/>
                <a:buFont typeface="Arial"/>
                <a:buNone/>
              </a:pPr>
              <a:endParaRPr lang="ru-RU" sz="2200" b="0" i="0" u="none" strike="noStrike" cap="none" dirty="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3654060" y="1646741"/>
              <a:ext cx="1145794" cy="10174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544740"/>
                </a:gs>
                <a:gs pos="100000">
                  <a:srgbClr val="5347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149000" tIns="149000" rIns="149000" bIns="14900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ru-RU" sz="2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Shape 132"/>
            <p:cNvSpPr/>
            <p:nvPr/>
          </p:nvSpPr>
          <p:spPr>
            <a:xfrm>
              <a:off x="6960096" y="2053733"/>
              <a:ext cx="1944216" cy="305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F">
                <a:alpha val="89411"/>
              </a:srgbClr>
            </a:solidFill>
            <a:ln w="9525" cap="flat" cmpd="sng">
              <a:solidFill>
                <a:srgbClr val="CCCBCA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4175" tIns="149325" rIns="149325" bIns="149325" anchor="ctr" anchorCtr="0">
              <a:noAutofit/>
            </a:bodyPr>
            <a:lstStyle/>
            <a:p>
              <a:pPr marL="342900" marR="0" lvl="0" indent="-3429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4843"/>
                </a:buClr>
                <a:buSzPct val="100000"/>
                <a:buFont typeface="Arial"/>
                <a:buChar char="•"/>
              </a:pPr>
              <a:endParaRPr lang="ru-RU" sz="2200" b="0" i="0" u="none" strike="noStrike" cap="none" dirty="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5807967" y="1556791"/>
              <a:ext cx="1728191" cy="12961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544740"/>
                </a:gs>
                <a:gs pos="100000">
                  <a:srgbClr val="5347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149000" tIns="149000" rIns="149000" bIns="14900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9408367" y="2053733"/>
              <a:ext cx="1728191" cy="3053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CFCF">
                <a:alpha val="89411"/>
              </a:srgbClr>
            </a:solidFill>
            <a:ln w="9525" cap="flat" cmpd="sng">
              <a:solidFill>
                <a:srgbClr val="CCCBCA">
                  <a:alpha val="89411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244175" tIns="149325" rIns="149325" bIns="149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14843"/>
                </a:buClr>
                <a:buSzPct val="25000"/>
                <a:buFont typeface="Arial"/>
                <a:buNone/>
              </a:pPr>
              <a:r>
                <a:rPr lang="ru-RU" sz="2100" b="0" i="0" u="none" strike="noStrike" cap="none" dirty="0" smtClean="0">
                  <a:solidFill>
                    <a:srgbClr val="514843"/>
                  </a:solidFill>
                  <a:latin typeface="Arial"/>
                  <a:ea typeface="Arial"/>
                  <a:cs typeface="Arial"/>
                  <a:sym typeface="Arial"/>
                </a:rPr>
                <a:t>Готовые</a:t>
              </a:r>
              <a:endParaRPr lang="ru-RU" sz="2100" b="0" i="0" u="none" strike="noStrike" cap="none" dirty="0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8616278" y="1556791"/>
              <a:ext cx="1368151" cy="12961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6862"/>
                    <a:pt x="26862" y="0"/>
                    <a:pt x="60000" y="0"/>
                  </a:cubicBezTo>
                  <a:cubicBezTo>
                    <a:pt x="93137" y="0"/>
                    <a:pt x="120000" y="26862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2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544740"/>
                </a:gs>
                <a:gs pos="100000">
                  <a:srgbClr val="53474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149000" tIns="149000" rIns="149000" bIns="149000" anchor="ctr" anchorCtr="1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Arial"/>
                <a:buNone/>
              </a:pPr>
              <a:endParaRPr lang="ru-RU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" name="Shape 126"/>
          <p:cNvSpPr txBox="1">
            <a:spLocks noGrp="1"/>
          </p:cNvSpPr>
          <p:nvPr>
            <p:ph type="title" idx="4294967295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4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Возможности Google для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47950" y="3068960"/>
            <a:ext cx="188865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514843"/>
                </a:solidFill>
              </a:rPr>
              <a:t>Электронная 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Почта</a:t>
            </a:r>
            <a:r>
              <a:rPr lang="en-US" sz="2000" dirty="0" smtClean="0">
                <a:solidFill>
                  <a:srgbClr val="514843"/>
                </a:solidFill>
              </a:rPr>
              <a:t> </a:t>
            </a:r>
            <a:r>
              <a:rPr lang="ru-RU" sz="2000" dirty="0" smtClean="0">
                <a:solidFill>
                  <a:srgbClr val="514843"/>
                </a:solidFill>
              </a:rPr>
              <a:t> </a:t>
            </a:r>
            <a:r>
              <a:rPr lang="ru-RU" sz="2000" dirty="0" err="1">
                <a:solidFill>
                  <a:srgbClr val="514843"/>
                </a:solidFill>
              </a:rPr>
              <a:t>Gmail</a:t>
            </a:r>
            <a:r>
              <a:rPr lang="ru-RU" sz="2000" dirty="0">
                <a:solidFill>
                  <a:srgbClr val="514843"/>
                </a:solidFill>
              </a:rPr>
              <a:t> 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с поддержкой 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тестовых, 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голосовых и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 видео- </a:t>
            </a:r>
          </a:p>
          <a:p>
            <a:r>
              <a:rPr lang="ru-RU" sz="2000" dirty="0" smtClean="0">
                <a:solidFill>
                  <a:srgbClr val="514843"/>
                </a:solidFill>
              </a:rPr>
              <a:t>сообщений</a:t>
            </a:r>
            <a:endParaRPr lang="en-US" sz="2000" dirty="0" smtClean="0">
              <a:solidFill>
                <a:srgbClr val="51484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8520" y="3076347"/>
            <a:ext cx="1675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514843"/>
                </a:solidFill>
              </a:rPr>
              <a:t>Облачное </a:t>
            </a:r>
            <a:endParaRPr lang="en-US" sz="2000" dirty="0" smtClean="0">
              <a:solidFill>
                <a:srgbClr val="514843"/>
              </a:solidFill>
            </a:endParaRPr>
          </a:p>
          <a:p>
            <a:r>
              <a:rPr lang="ru-RU" sz="2000" dirty="0" smtClean="0">
                <a:solidFill>
                  <a:srgbClr val="514843"/>
                </a:solidFill>
              </a:rPr>
              <a:t>хранилище</a:t>
            </a:r>
            <a:endParaRPr lang="ru-RU" sz="2000" dirty="0">
              <a:solidFill>
                <a:srgbClr val="514843"/>
              </a:solidFill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60096" y="3068960"/>
            <a:ext cx="1976823" cy="1181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lnSpc>
                <a:spcPct val="90000"/>
              </a:lnSpc>
              <a:buClr>
                <a:srgbClr val="514843"/>
              </a:buClr>
              <a:buSzPct val="100000"/>
            </a:pPr>
            <a:r>
              <a:rPr lang="ru-RU" sz="2000" dirty="0" err="1">
                <a:solidFill>
                  <a:srgbClr val="514843"/>
                </a:solidFill>
              </a:rPr>
              <a:t>Realtimeboard</a:t>
            </a:r>
            <a:endParaRPr lang="ru-RU" sz="2000" dirty="0">
              <a:solidFill>
                <a:srgbClr val="514843"/>
              </a:solidFill>
            </a:endParaRPr>
          </a:p>
          <a:p>
            <a:pPr>
              <a:lnSpc>
                <a:spcPct val="90000"/>
              </a:lnSpc>
              <a:spcBef>
                <a:spcPts val="900"/>
              </a:spcBef>
              <a:buClr>
                <a:srgbClr val="514843"/>
              </a:buClr>
              <a:buSzPct val="100000"/>
            </a:pPr>
            <a:r>
              <a:rPr lang="ru-RU" sz="2000" dirty="0" err="1" smtClean="0">
                <a:solidFill>
                  <a:srgbClr val="514843"/>
                </a:solidFill>
              </a:rPr>
              <a:t>PowToon</a:t>
            </a:r>
            <a:r>
              <a:rPr lang="en-US" sz="2000" dirty="0" smtClean="0">
                <a:solidFill>
                  <a:srgbClr val="514843"/>
                </a:solidFill>
              </a:rPr>
              <a:t> </a:t>
            </a:r>
            <a:r>
              <a:rPr lang="ru-RU" sz="2000" dirty="0">
                <a:solidFill>
                  <a:srgbClr val="514843"/>
                </a:solidFill>
              </a:rPr>
              <a:t>и др.</a:t>
            </a:r>
          </a:p>
          <a:p>
            <a:pPr lvl="0">
              <a:lnSpc>
                <a:spcPct val="90000"/>
              </a:lnSpc>
              <a:spcBef>
                <a:spcPts val="900"/>
              </a:spcBef>
              <a:buClr>
                <a:srgbClr val="514843"/>
              </a:buClr>
              <a:buSzPct val="100000"/>
            </a:pP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401012" y="3022501"/>
            <a:ext cx="17105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solidFill>
                  <a:srgbClr val="514843"/>
                </a:solidFill>
              </a:rPr>
              <a:t>Шаблоны </a:t>
            </a:r>
            <a:r>
              <a:rPr lang="ru-RU" sz="2000" dirty="0">
                <a:solidFill>
                  <a:srgbClr val="514843"/>
                </a:solidFill>
              </a:rPr>
              <a:t>для создания сайтов и блогов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751635" y="1843662"/>
            <a:ext cx="1298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FFFF"/>
                </a:solidFill>
              </a:rPr>
              <a:t>Сайты, блоги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095919" y="1812362"/>
            <a:ext cx="1236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>
                <a:solidFill>
                  <a:srgbClr val="FFFFFF"/>
                </a:solidFill>
              </a:rPr>
              <a:t>Приложения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91769" y="1865207"/>
            <a:ext cx="670376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90000"/>
              </a:lnSpc>
              <a:buClr>
                <a:srgbClr val="FFFFFF"/>
              </a:buClr>
              <a:buSzPct val="25000"/>
            </a:pPr>
            <a:r>
              <a:rPr lang="ru-RU" dirty="0">
                <a:solidFill>
                  <a:srgbClr val="FFFFFF"/>
                </a:solidFill>
              </a:rPr>
              <a:t>ДИСК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49309" y="1812362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>
                <a:solidFill>
                  <a:srgbClr val="FFFFFF"/>
                </a:solidFill>
              </a:rPr>
              <a:t>Gmai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 idx="4294967295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3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Gmail в образовании</a:t>
            </a:r>
          </a:p>
        </p:txBody>
      </p:sp>
      <p:pic>
        <p:nvPicPr>
          <p:cNvPr id="142" name="Shape 1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4669" y="1600200"/>
            <a:ext cx="643091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3396994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Позволяет наладить коммуникацию педагог-ученик в разных форматах: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передача материалов, </a:t>
            </a:r>
          </a:p>
          <a:p>
            <a:pPr marL="285750" marR="0" lvl="0" indent="-28575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SzPct val="100000"/>
              <a:buFont typeface="Arial"/>
              <a:buChar char="•"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моментальный обмен сообщениями с помощью Google Talk</a:t>
            </a:r>
          </a:p>
        </p:txBody>
      </p:sp>
      <p:pic>
        <p:nvPicPr>
          <p:cNvPr id="144" name="Shape 1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39" y="1556791"/>
            <a:ext cx="6696744" cy="468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title" idx="4294967295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3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ДИСК Google  в образовании</a:t>
            </a:r>
          </a:p>
        </p:txBody>
      </p:sp>
      <p:pic>
        <p:nvPicPr>
          <p:cNvPr id="151" name="Shape 15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4669" y="1600200"/>
            <a:ext cx="643091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3396994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Позволяет хранить и создавать файлы разного типа, а так же организовывать совместную сетевую работу с ними.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Дает возможность разграничивать права доступа к разным файлам в зависимости от проделываемой работы. </a:t>
            </a:r>
          </a:p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2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Имеет ряд дополнительных приложений.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39" y="1556791"/>
            <a:ext cx="6480719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hape 1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9335" y="0"/>
            <a:ext cx="12072664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 idx="4294967295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3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Приложения Google ДИСК</a:t>
            </a:r>
          </a:p>
        </p:txBody>
      </p:sp>
      <p:pic>
        <p:nvPicPr>
          <p:cNvPr id="170" name="Shape 17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4669" y="1600200"/>
            <a:ext cx="6430910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1104895" y="1600200"/>
            <a:ext cx="3396994" cy="4572000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Noto Sans Symbols"/>
              <a:buNone/>
            </a:pPr>
            <a:r>
              <a:rPr lang="ru-RU" sz="32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RealTimeBoard –</a:t>
            </a:r>
            <a:r>
              <a:rPr lang="ru-RU" sz="28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это виртуальная онлайн доска для индивидуальной и совместной работы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5839" y="1556791"/>
            <a:ext cx="6480719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 idx="4294967295"/>
          </p:nvPr>
        </p:nvSpPr>
        <p:spPr>
          <a:xfrm>
            <a:off x="1104895" y="76196"/>
            <a:ext cx="9980684" cy="1096959"/>
          </a:xfrm>
          <a:prstGeom prst="rect">
            <a:avLst/>
          </a:prstGeom>
          <a:noFill/>
          <a:ln>
            <a:noFill/>
          </a:ln>
        </p:spPr>
        <p:txBody>
          <a:bodyPr lIns="0" tIns="45700" rIns="0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14843"/>
              </a:buClr>
              <a:buSzPct val="25000"/>
              <a:buFont typeface="Arial"/>
              <a:buNone/>
            </a:pPr>
            <a:r>
              <a:rPr lang="ru-RU" sz="4000" b="0" i="0" u="none" strike="noStrike" cap="none">
                <a:solidFill>
                  <a:srgbClr val="514843"/>
                </a:solidFill>
                <a:latin typeface="Arial"/>
                <a:ea typeface="Arial"/>
                <a:cs typeface="Arial"/>
                <a:sym typeface="Arial"/>
              </a:rPr>
              <a:t>Realtimeboard </a:t>
            </a:r>
          </a:p>
        </p:txBody>
      </p:sp>
      <p:sp>
        <p:nvSpPr>
          <p:cNvPr id="179" name="Shape 179">
            <a:hlinkClick r:id="rId3"/>
          </p:cNvPr>
          <p:cNvSpPr/>
          <p:nvPr/>
        </p:nvSpPr>
        <p:spPr>
          <a:xfrm>
            <a:off x="2814050" y="1583475"/>
            <a:ext cx="5791200" cy="43434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Академическая литература 16x9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176</Words>
  <Application>Microsoft Office PowerPoint</Application>
  <PresentationFormat>Произвольный</PresentationFormat>
  <Paragraphs>44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Академическая литература 16x9</vt:lpstr>
      <vt:lpstr>ИСПОЛЬЗОВАНИЕ СЕТЕВЫХ СЕРВИСОВ ПРИ ОРГАНИЗАЦИИ ОБРАЗОВАТЕЛЬНОГО ПРОЦЕССА</vt:lpstr>
      <vt:lpstr>ИНТЕГРАЦИЯ «ПОД ОДНОЙ КРЫШЕЙ» РАЗЛИЧНЫХ СЕТЕВЫХ СЕРВИСОВ </vt:lpstr>
      <vt:lpstr>Возможности Google для образования</vt:lpstr>
      <vt:lpstr>Gmail в образовании</vt:lpstr>
      <vt:lpstr>ДИСК Google  в образовании</vt:lpstr>
      <vt:lpstr>Презентация PowerPoint</vt:lpstr>
      <vt:lpstr>Презентация PowerPoint</vt:lpstr>
      <vt:lpstr>Приложения Google ДИСК</vt:lpstr>
      <vt:lpstr>Realtimeboard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СЕТЕВЫХ СЕРВИСОВ ПРИ ОРГАНИЗАЦИИ ОБРАЗОВАТЕЛЬНОГО ПРОЦЕССА</dc:title>
  <cp:lastModifiedBy>admin</cp:lastModifiedBy>
  <cp:revision>1</cp:revision>
  <dcterms:modified xsi:type="dcterms:W3CDTF">2016-02-26T06:44:31Z</dcterms:modified>
</cp:coreProperties>
</file>