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9" r:id="rId2"/>
    <p:sldId id="398" r:id="rId3"/>
    <p:sldId id="400" r:id="rId4"/>
    <p:sldId id="401" r:id="rId5"/>
    <p:sldId id="402" r:id="rId6"/>
    <p:sldId id="399" r:id="rId7"/>
    <p:sldId id="403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393" r:id="rId23"/>
    <p:sldId id="394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0066"/>
    <a:srgbClr val="FFCCFF"/>
    <a:srgbClr val="3366CC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1200" autoAdjust="0"/>
  </p:normalViewPr>
  <p:slideViewPr>
    <p:cSldViewPr>
      <p:cViewPr>
        <p:scale>
          <a:sx n="100" d="100"/>
          <a:sy n="100" d="100"/>
        </p:scale>
        <p:origin x="-194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5F4F-C0B1-4A0D-9C12-B231B4339C0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93D5F-ED98-4344-8B7B-644489FF1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9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36DD1-9CE2-4E03-B3EF-BF8C110AC1B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3E87F-F63B-4DED-91F6-1C87A1D65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1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A2B3-0FA3-40AB-B4CC-698DA0C2C9BF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956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17E1D-2193-40F8-B571-FF8FAF4D8BEB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B830-A503-41DC-BCC8-5806811BE1B5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75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3867-7DE4-4AFF-99C8-3E83A9763940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42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B566C-1286-40F5-8A1C-83C161215ACA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86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A3E71-39D5-4CF2-ACED-1C2E8DE5C0F8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67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5BD7E-F1FB-4A4B-8954-26C6B40E44A7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32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691E-F75E-4193-9094-0D28928AF50E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894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64229-B63B-4F1E-9668-18E97683EBBD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122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D88D-6E58-4CC9-8F07-F2E86A3B61D9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77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D0C04-E6EC-4774-8E69-AC79495855CB}" type="slidenum">
              <a:rPr lang="ar-SA" altLang="ru-RU">
                <a:solidFill>
                  <a:srgbClr val="FFFFFF"/>
                </a:solidFill>
              </a:rPr>
              <a:pPr/>
              <a:t>‹#›</a:t>
            </a:fld>
            <a:endParaRPr lang="it-IT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785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3">
                <a:lumMod val="50000"/>
              </a:schemeClr>
            </a:gs>
            <a:gs pos="100000">
              <a:srgbClr val="002F5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u-RU" smtClean="0"/>
              <a:t>Fare clic per modificare lo stile del titolo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24D61B-8C3E-4FBA-B1B1-2E07209EE40C}" type="slidenum">
              <a:rPr lang="ar-SA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altLang="ru-RU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0567" name="Freeform 7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68" name="Freeform 8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69" name="Freeform 9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grpSp>
          <p:nvGrpSpPr>
            <p:cNvPr id="3084" name="Group 10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0571" name="Freeform 11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2" name="Freeform 12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3" name="Freeform 13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4" name="Freeform 14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5" name="Freeform 15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6" name="Freeform 1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7" name="Freeform 17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8" name="Freeform 18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79" name="Freeform 1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80" name="Freeform 20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81" name="Freeform 21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82" name="Freeform 22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83" name="Freeform 23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584" name="Freeform 24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85" name="Freeform 25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86" name="Freeform 26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87" name="Freeform 27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88" name="Freeform 28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89" name="Freeform 29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90" name="Freeform 30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91" name="Freeform 31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92" name="Line 32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93" name="Line 33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594" name="Line 34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grpSp>
          <p:nvGrpSpPr>
            <p:cNvPr id="3096" name="Group 35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50596" name="Line 36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97" name="Line 37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98" name="Line 38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599" name="Line 39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00" name="Line 4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601" name="Line 41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50602" name="Line 42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</p:grpSp>
      <p:sp>
        <p:nvSpPr>
          <p:cNvPr id="30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pic>
        <p:nvPicPr>
          <p:cNvPr id="3080" name="Picture 44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56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do.saitvkarmane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1%D0%B8%D1%85%D0%BE%D0%BB%D0%BE%D0%B3%D0%B8%D1%8F" TargetMode="External"/><Relationship Id="rId2" Type="http://schemas.openxmlformats.org/officeDocument/2006/relationships/hyperlink" Target="http://ru.wikipedia.org/wiki/%D0%9F%D0%B5%D0%B4%D0%B0%D0%B3%D0%BE%D0%B3%D0%B8%D0%BA%D0%B0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ru.wikipedia.org/wiki/%D0%AD%D1%80%D0%B3%D0%BE%D0%BD%D0%BE%D0%BC%D0%B8%D0%BA%D0%B0" TargetMode="External"/><Relationship Id="rId4" Type="http://schemas.openxmlformats.org/officeDocument/2006/relationships/hyperlink" Target="http://ru.wikipedia.org/wiki/%D0%A1%D0%BE%D1%86%D0%B8%D0%BE%D0%BB%D0%BE%D0%B3%D0%B8%D1%8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\\VBOXSV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8113"/>
            <a:ext cx="1727746" cy="17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8113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Санкт-Петербургское ГБПОУ «Пожарно-спасательный колледж </a:t>
            </a:r>
          </a:p>
          <a:p>
            <a:pPr algn="ctr"/>
            <a:r>
              <a:rPr lang="ru-RU" altLang="ru-RU" dirty="0" smtClean="0"/>
              <a:t>«Санкт-Петербургский центр подготовки спасателей»</a:t>
            </a:r>
          </a:p>
          <a:p>
            <a:pPr algn="ctr"/>
            <a:r>
              <a:rPr lang="ru-RU" altLang="ru-RU" dirty="0" smtClean="0"/>
              <a:t>Городской ресурсный центр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6814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Доклад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"Особенности системы дистанционного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практикоориентированного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обучения </a:t>
            </a:r>
            <a:r>
              <a:rPr lang="ru-RU" sz="2400" dirty="0">
                <a:solidFill>
                  <a:schemeClr val="tx2"/>
                </a:solidFill>
              </a:rPr>
              <a:t>в Пожарно-спасательном колледже"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5013765"/>
            <a:ext cx="4530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начальник ресурсного центра </a:t>
            </a:r>
          </a:p>
          <a:p>
            <a:pPr algn="ctr"/>
            <a:r>
              <a:rPr lang="ru-RU" sz="1600" dirty="0" smtClean="0"/>
              <a:t>Писарев Сергей Николаевич, </a:t>
            </a:r>
            <a:r>
              <a:rPr lang="ru-RU" sz="1600" dirty="0"/>
              <a:t>канд.воен.наук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6143644"/>
            <a:ext cx="725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2015 г.</a:t>
            </a:r>
            <a:endParaRPr lang="ru-RU" sz="1400" dirty="0"/>
          </a:p>
        </p:txBody>
      </p:sp>
      <p:pic>
        <p:nvPicPr>
          <p:cNvPr id="7" name="Рисунок 6" descr="IMGP0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2" y="4220940"/>
            <a:ext cx="3644918" cy="2637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134076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</a:rPr>
              <a:t>«Мы учим </a:t>
            </a:r>
            <a:r>
              <a:rPr lang="ru-RU" sz="1600" b="1" dirty="0" smtClean="0">
                <a:solidFill>
                  <a:srgbClr val="FF6600"/>
                </a:solidFill>
              </a:rPr>
              <a:t>– предупреждать</a:t>
            </a:r>
            <a:r>
              <a:rPr lang="ru-RU" sz="1600" b="1" dirty="0">
                <a:solidFill>
                  <a:srgbClr val="FF6600"/>
                </a:solidFill>
              </a:rPr>
              <a:t>, спасать, помогать!»</a:t>
            </a:r>
            <a:r>
              <a:rPr lang="ru-RU" sz="1600" dirty="0" smtClean="0">
                <a:solidFill>
                  <a:srgbClr val="FF6600"/>
                </a:solidFill>
              </a:rPr>
              <a:t> </a:t>
            </a:r>
            <a:endParaRPr lang="ru-RU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8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726"/>
            <a:ext cx="9144000" cy="55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" y="0"/>
            <a:ext cx="768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" y="0"/>
            <a:ext cx="8462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0"/>
            <a:ext cx="7707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903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1536" y="313774"/>
            <a:ext cx="10215601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Инновационная образовательная программа: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FFFF00"/>
                </a:solidFill>
              </a:rPr>
              <a:t>Создание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</a:rPr>
              <a:t> дистанционного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практикоориентированного</a:t>
            </a:r>
            <a:r>
              <a:rPr lang="ru-RU" sz="2800" b="1" dirty="0" smtClean="0">
                <a:solidFill>
                  <a:srgbClr val="FFFF00"/>
                </a:solidFill>
              </a:rPr>
              <a:t> образовательного ресурса для повышения квалификации управленческих и педагогических кадров образовательных учреждений в области пожарной и экологической безопасности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(в системе дополнительного образования)</a:t>
            </a:r>
            <a:endParaRPr kumimoji="0" lang="ru-RU" sz="27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00055"/>
            <a:ext cx="370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Ресурсный центр 2013-2016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1033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903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903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228600"/>
            <a:ext cx="487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Мобильный огневой тренажер</a:t>
            </a:r>
            <a:endParaRPr lang="ru-RU" sz="2400" b="1" dirty="0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rcRect l="11128" r="9125"/>
          <a:stretch>
            <a:fillRect/>
          </a:stretch>
        </p:blipFill>
        <p:spPr>
          <a:xfrm>
            <a:off x="0" y="685800"/>
            <a:ext cx="3276600" cy="2883408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3696"/>
            <a:ext cx="3169920" cy="3194304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/>
          <a:srcRect l="6519" r="10365"/>
          <a:stretch>
            <a:fillRect/>
          </a:stretch>
        </p:blipFill>
        <p:spPr>
          <a:xfrm>
            <a:off x="3717099" y="1265099"/>
            <a:ext cx="5426901" cy="55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880320" cy="216024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8720"/>
            <a:ext cx="2880320" cy="216024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788214"/>
            <a:ext cx="2881421" cy="2161066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08720"/>
            <a:ext cx="2880320" cy="216024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2880320" cy="2160240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2880320" cy="2160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4976" y="260648"/>
            <a:ext cx="152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ДПД ОУ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928802"/>
            <a:ext cx="77190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Благодарю за внимание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Готов ответить на Ваши </a:t>
            </a:r>
            <a:r>
              <a:rPr lang="ru-RU" sz="3200" b="1" i="1" dirty="0" smtClean="0">
                <a:solidFill>
                  <a:srgbClr val="FFFF00"/>
                </a:solidFill>
              </a:rPr>
              <a:t>вопросы</a:t>
            </a:r>
          </a:p>
          <a:p>
            <a:pPr algn="ctr"/>
            <a:r>
              <a:rPr lang="en-US" sz="3200" u="sng" dirty="0">
                <a:hlinkClick r:id="rId2"/>
              </a:rPr>
              <a:t>http://sdo.saitvkarmane.ru/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3" name="Picture 7" descr="\\VBOXSV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8113"/>
            <a:ext cx="1727746" cy="17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MGP0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82" y="4627962"/>
            <a:ext cx="2973382" cy="2230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по разработке системы дистанционного обучения (СДО) – виртуальной обучающей среды</a:t>
            </a:r>
          </a:p>
          <a:p>
            <a:pPr algn="ctr"/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dirty="0" smtClean="0"/>
              <a:t>Собственная разработка виртуальной </a:t>
            </a:r>
          </a:p>
          <a:p>
            <a:r>
              <a:rPr lang="ru-RU" sz="3200" dirty="0" smtClean="0"/>
              <a:t>Обучающей среды </a:t>
            </a:r>
            <a:r>
              <a:rPr lang="ru-RU" sz="3200" dirty="0" smtClean="0">
                <a:solidFill>
                  <a:srgbClr val="92D050"/>
                </a:solidFill>
              </a:rPr>
              <a:t>(внешние политические и экономические катаклизмы)</a:t>
            </a:r>
          </a:p>
          <a:p>
            <a:r>
              <a:rPr lang="ru-RU" sz="3200" dirty="0" smtClean="0"/>
              <a:t>2. Разработчики УММ </a:t>
            </a:r>
            <a:r>
              <a:rPr lang="ru-RU" sz="3200" dirty="0"/>
              <a:t>со знанием </a:t>
            </a:r>
            <a:r>
              <a:rPr lang="en-US" sz="3200" dirty="0" smtClean="0"/>
              <a:t>Word</a:t>
            </a:r>
            <a:endParaRPr lang="ru-RU" sz="3200" dirty="0" smtClean="0"/>
          </a:p>
          <a:p>
            <a:r>
              <a:rPr lang="ru-RU" sz="3200" dirty="0" smtClean="0"/>
              <a:t>3. Не требуется специальное обучение</a:t>
            </a:r>
          </a:p>
          <a:p>
            <a:r>
              <a:rPr lang="ru-RU" sz="3200" dirty="0" smtClean="0">
                <a:solidFill>
                  <a:srgbClr val="92D050"/>
                </a:solidFill>
              </a:rPr>
              <a:t>(простота работы и обслуживания курсов педагогами и обучающимися)</a:t>
            </a:r>
          </a:p>
          <a:p>
            <a:r>
              <a:rPr lang="ru-RU" sz="3200" dirty="0" smtClean="0"/>
              <a:t>4. Дисплей (РС, ноутбук, планшет, моб. </a:t>
            </a:r>
            <a:r>
              <a:rPr lang="ru-RU" sz="3200" dirty="0" err="1" smtClean="0"/>
              <a:t>тлф</a:t>
            </a:r>
            <a:r>
              <a:rPr lang="ru-RU" sz="3200" dirty="0" smtClean="0"/>
              <a:t>)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993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600" b="1" dirty="0" err="1" smtClean="0">
                <a:solidFill>
                  <a:srgbClr val="FFFF00"/>
                </a:solidFill>
              </a:rPr>
              <a:t>Педагоги́ческий</a:t>
            </a:r>
            <a:r>
              <a:rPr lang="ru-RU" sz="2600" b="1" dirty="0" smtClean="0">
                <a:solidFill>
                  <a:srgbClr val="FFFF00"/>
                </a:solidFill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</a:rPr>
              <a:t>диза́йн</a:t>
            </a:r>
            <a:r>
              <a:rPr lang="ru-RU" sz="2600" dirty="0" smtClean="0">
                <a:solidFill>
                  <a:srgbClr val="FFFF00"/>
                </a:solidFill>
              </a:rPr>
              <a:t> </a:t>
            </a:r>
            <a:r>
              <a:rPr lang="ru-RU" sz="2600" dirty="0" smtClean="0"/>
              <a:t>(также </a:t>
            </a:r>
            <a:r>
              <a:rPr lang="ru-RU" sz="2600" i="1" dirty="0" smtClean="0"/>
              <a:t>Учебный дизайн</a:t>
            </a:r>
            <a:r>
              <a:rPr lang="ru-RU" sz="2600" dirty="0" smtClean="0"/>
              <a:t>, </a:t>
            </a:r>
          </a:p>
          <a:p>
            <a:r>
              <a:rPr lang="ru-RU" sz="2600" i="1" dirty="0" err="1" smtClean="0"/>
              <a:t>Инструкциональный</a:t>
            </a:r>
            <a:r>
              <a:rPr lang="ru-RU" sz="2600" i="1" dirty="0" smtClean="0"/>
              <a:t> дизайн</a:t>
            </a:r>
            <a:r>
              <a:rPr lang="ru-RU" sz="2600" dirty="0" smtClean="0"/>
              <a:t> </a:t>
            </a:r>
            <a:r>
              <a:rPr lang="ru-RU" sz="2600" i="1" dirty="0" err="1" smtClean="0"/>
              <a:t>Instructional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Design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Instructional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Systems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Design</a:t>
            </a:r>
            <a:r>
              <a:rPr lang="ru-RU" sz="2600" i="1" dirty="0" smtClean="0"/>
              <a:t>, ISD</a:t>
            </a:r>
            <a:r>
              <a:rPr lang="ru-RU" sz="2600" dirty="0" smtClean="0"/>
              <a:t>,  — </a:t>
            </a:r>
            <a:r>
              <a:rPr lang="ru-RU" sz="2600" dirty="0"/>
              <a:t>научная дисциплина</a:t>
            </a:r>
            <a:r>
              <a:rPr lang="ru-RU" sz="2600" dirty="0" smtClean="0"/>
              <a:t>, занимающаяся разработкой наиболее эффективных, рациональных и комфортных способов,  методов и систем обучения, которые могут быть использованы в сфере профессиональной педагогической практики</a:t>
            </a:r>
          </a:p>
          <a:p>
            <a:endParaRPr lang="ru-RU" sz="2600" dirty="0" smtClean="0"/>
          </a:p>
          <a:p>
            <a:r>
              <a:rPr lang="ru-RU" sz="2600" b="1" dirty="0" smtClean="0">
                <a:solidFill>
                  <a:srgbClr val="FFFF00"/>
                </a:solidFill>
              </a:rPr>
              <a:t>Педагогический дизайн </a:t>
            </a:r>
            <a:r>
              <a:rPr lang="ru-RU" sz="2600" dirty="0" smtClean="0"/>
              <a:t>— наука междисциплинарная, находящаяся «на стыке» </a:t>
            </a:r>
            <a:r>
              <a:rPr lang="ru-RU" sz="2600" dirty="0" smtClean="0">
                <a:hlinkClick r:id="rId2" tooltip="Педагогика"/>
              </a:rPr>
              <a:t>педагогики</a:t>
            </a:r>
            <a:r>
              <a:rPr lang="ru-RU" sz="2600" dirty="0" smtClean="0"/>
              <a:t>, </a:t>
            </a:r>
            <a:r>
              <a:rPr lang="ru-RU" sz="2600" dirty="0" smtClean="0">
                <a:hlinkClick r:id="rId3" tooltip="Психология"/>
              </a:rPr>
              <a:t>психологии</a:t>
            </a:r>
            <a:r>
              <a:rPr lang="ru-RU" sz="2600" dirty="0" smtClean="0"/>
              <a:t>, </a:t>
            </a:r>
            <a:r>
              <a:rPr lang="ru-RU" sz="2600" dirty="0" smtClean="0">
                <a:hlinkClick r:id="rId4" tooltip="Социология"/>
              </a:rPr>
              <a:t>социологии</a:t>
            </a:r>
            <a:r>
              <a:rPr lang="ru-RU" sz="2600" dirty="0" smtClean="0"/>
              <a:t> и </a:t>
            </a:r>
            <a:r>
              <a:rPr lang="ru-RU" sz="2600" dirty="0" smtClean="0">
                <a:hlinkClick r:id="rId5" tooltip="Эргономика"/>
              </a:rPr>
              <a:t>эргономики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b="1" dirty="0" smtClean="0">
                <a:solidFill>
                  <a:srgbClr val="FFFF00"/>
                </a:solidFill>
              </a:rPr>
              <a:t>Педагогический дизайн </a:t>
            </a:r>
            <a:r>
              <a:rPr lang="ru-RU" sz="2600" dirty="0"/>
              <a:t>— системный подход к построению учебного </a:t>
            </a:r>
            <a:r>
              <a:rPr lang="ru-RU" sz="2600" dirty="0" smtClean="0"/>
              <a:t>процесса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76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26509508"/>
              </p:ext>
            </p:extLst>
          </p:nvPr>
        </p:nvGraphicFramePr>
        <p:xfrm>
          <a:off x="831800" y="1531625"/>
          <a:ext cx="7340600" cy="1537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  <a:gridCol w="2590800"/>
                <a:gridCol w="2514600"/>
              </a:tblGrid>
              <a:tr h="408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Необходимость установки СУБД (</a:t>
                      </a:r>
                      <a:r>
                        <a:rPr lang="en-US" sz="1100" u="none" strike="noStrike" dirty="0">
                          <a:effectLst/>
                        </a:rPr>
                        <a:t>MySQL, PostgreSQL, Oracle, Microsoft SQL Server)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есть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Размер на жестком диске минимум/рекомендуется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256 Мб / 1 Гб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20 Мб / 512 Мб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Поддержка мобильных устройств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Специальное приложение для </a:t>
                      </a:r>
                      <a:r>
                        <a:rPr lang="ru-RU" sz="1100" u="none" strike="noStrike" dirty="0" err="1">
                          <a:effectLst/>
                        </a:rPr>
                        <a:t>iOS</a:t>
                      </a:r>
                      <a:r>
                        <a:rPr lang="ru-RU" sz="1100" u="none" strike="noStrike" dirty="0">
                          <a:effectLst/>
                        </a:rPr>
                        <a:t> и </a:t>
                      </a:r>
                      <a:r>
                        <a:rPr lang="ru-RU" sz="1100" u="none" strike="noStrike" dirty="0" err="1">
                          <a:effectLst/>
                        </a:rPr>
                        <a:t>Android</a:t>
                      </a:r>
                      <a:r>
                        <a:rPr lang="ru-RU" sz="1100" u="none" strike="noStrike" dirty="0">
                          <a:effectLst/>
                        </a:rPr>
                        <a:t>. (для функционирования необходима дополнительная настройка программы)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Есть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82504"/>
              </p:ext>
            </p:extLst>
          </p:nvPr>
        </p:nvGraphicFramePr>
        <p:xfrm>
          <a:off x="755576" y="5085184"/>
          <a:ext cx="7340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  <a:gridCol w="2590800"/>
                <a:gridCol w="2514600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Возможность вставки изображений в один клик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Есть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93429"/>
              </p:ext>
            </p:extLst>
          </p:nvPr>
        </p:nvGraphicFramePr>
        <p:xfrm>
          <a:off x="755576" y="5805264"/>
          <a:ext cx="7340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  <a:gridCol w="2590800"/>
                <a:gridCol w="2514600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возможность изменить права доступа в один клик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есть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5787"/>
              </p:ext>
            </p:extLst>
          </p:nvPr>
        </p:nvGraphicFramePr>
        <p:xfrm>
          <a:off x="755576" y="4344144"/>
          <a:ext cx="7340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  <a:gridCol w="2590800"/>
                <a:gridCol w="2514600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Разграничение тестов на тренировочные и контрольные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есть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92366"/>
              </p:ext>
            </p:extLst>
          </p:nvPr>
        </p:nvGraphicFramePr>
        <p:xfrm>
          <a:off x="827584" y="3433564"/>
          <a:ext cx="7340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  <a:gridCol w="2590800"/>
                <a:gridCol w="2514600"/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возможность использования видео без загрузки на сторонние сайты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???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есть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16651" y="980728"/>
            <a:ext cx="404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Moodle</a:t>
            </a:r>
            <a:r>
              <a:rPr lang="ru-RU" sz="2000" b="1" dirty="0" smtClean="0">
                <a:solidFill>
                  <a:schemeClr val="tx2"/>
                </a:solidFill>
              </a:rPr>
              <a:t>                                  СДО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8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"/>
            <a:ext cx="86106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76882"/>
              </p:ext>
            </p:extLst>
          </p:nvPr>
        </p:nvGraphicFramePr>
        <p:xfrm>
          <a:off x="304800" y="116632"/>
          <a:ext cx="8590536" cy="676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12"/>
                <a:gridCol w="2863512"/>
                <a:gridCol w="2863512"/>
              </a:tblGrid>
              <a:tr h="1296915">
                <a:tc>
                  <a:txBody>
                    <a:bodyPr/>
                    <a:lstStyle/>
                    <a:p>
                      <a:pPr algn="r"/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Дист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. курсы</a:t>
                      </a:r>
                    </a:p>
                    <a:p>
                      <a:pPr algn="r"/>
                      <a:endParaRPr lang="ru-RU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Категория обучающихся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Меры пожарной безопасности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(Пожарно-технический минимум)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Меры экологической безопасности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721" marB="45721"/>
                </a:tc>
              </a:tr>
              <a:tr h="1296915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600" dirty="0" smtClean="0"/>
                        <a:t>Педагогические работники</a:t>
                      </a:r>
                      <a:endParaRPr lang="ru-RU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курс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(16 часов)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marT="45721" marB="45721"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algn="ctr"/>
                      <a:r>
                        <a:rPr lang="ru-RU" sz="2000" b="1" dirty="0" smtClean="0"/>
                        <a:t>1 курс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(8 часов)</a:t>
                      </a:r>
                    </a:p>
                    <a:p>
                      <a:pPr algn="ctr"/>
                      <a:endParaRPr lang="ru-RU" sz="1200" b="1" dirty="0"/>
                    </a:p>
                    <a:p>
                      <a:pPr algn="ctr"/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algn="ctr"/>
                      <a:endParaRPr lang="ru-RU" sz="1200" b="1" dirty="0"/>
                    </a:p>
                  </a:txBody>
                  <a:tcPr marT="45721" marB="45721"/>
                </a:tc>
              </a:tr>
              <a:tr h="165464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600" dirty="0" smtClean="0"/>
                        <a:t>Руководители образовательных учреждений, руководители </a:t>
                      </a:r>
                    </a:p>
                    <a:p>
                      <a:pPr>
                        <a:defRPr/>
                      </a:pPr>
                      <a:r>
                        <a:rPr lang="ru-RU" sz="1600" dirty="0" smtClean="0"/>
                        <a:t>региональной и муниципальной системы образования</a:t>
                      </a:r>
                      <a:endParaRPr lang="ru-RU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курс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(16 часов)</a:t>
                      </a: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45721" marB="45721"/>
                </a:tc>
              </a:tr>
              <a:tr h="4629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Руководители добровольной пожарной дружины ОУ</a:t>
                      </a:r>
                    </a:p>
                    <a:p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 курс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(22 часа)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marT="45721" marB="45721"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</a:tr>
              <a:tr h="1146350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Члены добровольной пожарной дружины ОУ</a:t>
                      </a:r>
                      <a:endParaRPr lang="ru-RU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курс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 часов)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9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411760" y="107504"/>
            <a:ext cx="416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Алгоритм прохождения курсов ДО</a:t>
            </a:r>
          </a:p>
        </p:txBody>
      </p:sp>
      <p:sp>
        <p:nvSpPr>
          <p:cNvPr id="1027" name="Овал 1026"/>
          <p:cNvSpPr/>
          <p:nvPr/>
        </p:nvSpPr>
        <p:spPr bwMode="auto">
          <a:xfrm>
            <a:off x="3196952" y="664286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36" name="Овал 35"/>
          <p:cNvSpPr/>
          <p:nvPr/>
        </p:nvSpPr>
        <p:spPr bwMode="auto">
          <a:xfrm>
            <a:off x="4809728" y="5266569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12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4809728" y="4355976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10</a:t>
            </a:r>
          </a:p>
        </p:txBody>
      </p:sp>
      <p:sp>
        <p:nvSpPr>
          <p:cNvPr id="38" name="Овал 37"/>
          <p:cNvSpPr/>
          <p:nvPr/>
        </p:nvSpPr>
        <p:spPr bwMode="auto">
          <a:xfrm>
            <a:off x="4809728" y="3530972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8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809728" y="2694441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40" name="Овал 39"/>
          <p:cNvSpPr/>
          <p:nvPr/>
        </p:nvSpPr>
        <p:spPr bwMode="auto">
          <a:xfrm>
            <a:off x="4809728" y="1910391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41" name="Овал 40"/>
          <p:cNvSpPr/>
          <p:nvPr/>
        </p:nvSpPr>
        <p:spPr bwMode="auto">
          <a:xfrm>
            <a:off x="4809728" y="1106019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42" name="Овал 41"/>
          <p:cNvSpPr/>
          <p:nvPr/>
        </p:nvSpPr>
        <p:spPr bwMode="auto">
          <a:xfrm>
            <a:off x="3127776" y="1370732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43" name="Овал 42"/>
          <p:cNvSpPr/>
          <p:nvPr/>
        </p:nvSpPr>
        <p:spPr bwMode="auto">
          <a:xfrm>
            <a:off x="3108176" y="2162820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44" name="Овал 43"/>
          <p:cNvSpPr/>
          <p:nvPr/>
        </p:nvSpPr>
        <p:spPr bwMode="auto">
          <a:xfrm>
            <a:off x="3092388" y="4751584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11</a:t>
            </a:r>
          </a:p>
        </p:txBody>
      </p:sp>
      <p:sp>
        <p:nvSpPr>
          <p:cNvPr id="45" name="Овал 44"/>
          <p:cNvSpPr/>
          <p:nvPr/>
        </p:nvSpPr>
        <p:spPr bwMode="auto">
          <a:xfrm>
            <a:off x="3092388" y="3923928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9</a:t>
            </a:r>
          </a:p>
        </p:txBody>
      </p:sp>
      <p:sp>
        <p:nvSpPr>
          <p:cNvPr id="46" name="Овал 45"/>
          <p:cNvSpPr/>
          <p:nvPr/>
        </p:nvSpPr>
        <p:spPr bwMode="auto">
          <a:xfrm>
            <a:off x="3107944" y="2966994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7</a:t>
            </a:r>
          </a:p>
        </p:txBody>
      </p:sp>
      <p:sp>
        <p:nvSpPr>
          <p:cNvPr id="47" name="Овал 46"/>
          <p:cNvSpPr/>
          <p:nvPr/>
        </p:nvSpPr>
        <p:spPr bwMode="auto">
          <a:xfrm>
            <a:off x="3092388" y="5586289"/>
            <a:ext cx="698376" cy="4978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13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0" y="5271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Реклама курсов ДО</a:t>
            </a:r>
          </a:p>
          <a:p>
            <a:r>
              <a:rPr lang="ru-RU" sz="1400" dirty="0"/>
              <a:t>(Ознакомление с </a:t>
            </a:r>
            <a:r>
              <a:rPr lang="ru-RU" sz="1400" dirty="0" smtClean="0"/>
              <a:t>предлагаемыми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курсами и услугами)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5652120" y="1105580"/>
            <a:ext cx="361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Регистрация на сайте</a:t>
            </a:r>
          </a:p>
          <a:p>
            <a:pPr algn="ctr"/>
            <a:r>
              <a:rPr lang="ru-RU" sz="1400" dirty="0"/>
              <a:t>(подача заявки на обучение)</a:t>
            </a:r>
          </a:p>
        </p:txBody>
      </p:sp>
      <p:sp>
        <p:nvSpPr>
          <p:cNvPr id="1031" name="Прямоугольник 1030"/>
          <p:cNvSpPr/>
          <p:nvPr/>
        </p:nvSpPr>
        <p:spPr>
          <a:xfrm>
            <a:off x="5174721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Доступ к ресурсу</a:t>
            </a:r>
          </a:p>
          <a:p>
            <a:pPr algn="ctr"/>
            <a:r>
              <a:rPr lang="ru-RU" sz="1400" dirty="0"/>
              <a:t>(</a:t>
            </a:r>
            <a:r>
              <a:rPr lang="ru-RU" sz="1400" dirty="0">
                <a:solidFill>
                  <a:srgbClr val="FF0000"/>
                </a:solidFill>
              </a:rPr>
              <a:t>ПТМ – 14 дней</a:t>
            </a:r>
            <a:r>
              <a:rPr lang="ru-RU" sz="1400" dirty="0"/>
              <a:t>, </a:t>
            </a:r>
            <a:r>
              <a:rPr lang="ru-RU" sz="1400" dirty="0">
                <a:solidFill>
                  <a:srgbClr val="00B050"/>
                </a:solidFill>
              </a:rPr>
              <a:t>ЭБ – 7 дней</a:t>
            </a:r>
            <a:r>
              <a:rPr lang="ru-RU" sz="1400" dirty="0"/>
              <a:t>)</a:t>
            </a:r>
          </a:p>
        </p:txBody>
      </p:sp>
      <p:sp>
        <p:nvSpPr>
          <p:cNvPr id="1032" name="Прямоугольник 1031"/>
          <p:cNvSpPr/>
          <p:nvPr/>
        </p:nvSpPr>
        <p:spPr>
          <a:xfrm>
            <a:off x="23079" y="1358061"/>
            <a:ext cx="298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Оплата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(только для ПТМ)</a:t>
            </a:r>
          </a:p>
        </p:txBody>
      </p:sp>
      <p:cxnSp>
        <p:nvCxnSpPr>
          <p:cNvPr id="53" name="Прямая со стрелкой 52"/>
          <p:cNvCxnSpPr>
            <a:endCxn id="41" idx="2"/>
          </p:cNvCxnSpPr>
          <p:nvPr/>
        </p:nvCxnSpPr>
        <p:spPr>
          <a:xfrm>
            <a:off x="3895328" y="915385"/>
            <a:ext cx="914400" cy="439574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Прямоугольник 1034"/>
          <p:cNvSpPr/>
          <p:nvPr/>
        </p:nvSpPr>
        <p:spPr>
          <a:xfrm>
            <a:off x="0" y="2137479"/>
            <a:ext cx="316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Теоретическое обучение</a:t>
            </a:r>
          </a:p>
          <a:p>
            <a:pPr algn="ctr"/>
            <a:r>
              <a:rPr lang="ru-RU" sz="1400" dirty="0"/>
              <a:t>(с контрольным тестированием)</a:t>
            </a:r>
          </a:p>
        </p:txBody>
      </p:sp>
      <p:sp>
        <p:nvSpPr>
          <p:cNvPr id="1036" name="Прямоугольник 1035"/>
          <p:cNvSpPr/>
          <p:nvPr/>
        </p:nvSpPr>
        <p:spPr>
          <a:xfrm>
            <a:off x="5514443" y="2534655"/>
            <a:ext cx="3629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Зачет по теории (дистанционно)</a:t>
            </a:r>
          </a:p>
          <a:p>
            <a:pPr algn="ctr"/>
            <a:r>
              <a:rPr lang="ru-RU" sz="1400" dirty="0"/>
              <a:t>(20 вопросов, 20 минут, право на 2 ошибки)</a:t>
            </a:r>
          </a:p>
        </p:txBody>
      </p:sp>
      <p:sp>
        <p:nvSpPr>
          <p:cNvPr id="1037" name="Прямоугольник 1036"/>
          <p:cNvSpPr/>
          <p:nvPr/>
        </p:nvSpPr>
        <p:spPr>
          <a:xfrm>
            <a:off x="5514443" y="3481844"/>
            <a:ext cx="3754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Печать сертификата по </a:t>
            </a:r>
            <a:r>
              <a:rPr lang="ru-RU" sz="1400" b="1" dirty="0" smtClean="0">
                <a:solidFill>
                  <a:srgbClr val="00B050"/>
                </a:solidFill>
              </a:rPr>
              <a:t>ЭБ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ru-RU" sz="1400" dirty="0">
                <a:solidFill>
                  <a:srgbClr val="00B050"/>
                </a:solidFill>
              </a:rPr>
              <a:t>(самостоятельно</a:t>
            </a:r>
            <a:r>
              <a:rPr lang="ru-RU" sz="1400" dirty="0" smtClean="0">
                <a:solidFill>
                  <a:srgbClr val="00B050"/>
                </a:solidFill>
              </a:rPr>
              <a:t>)</a:t>
            </a:r>
            <a:r>
              <a:rPr lang="ru-RU" sz="1400" b="1" dirty="0" smtClean="0">
                <a:solidFill>
                  <a:srgbClr val="00B050"/>
                </a:solidFill>
              </a:rPr>
              <a:t>. Окончание </a:t>
            </a:r>
            <a:r>
              <a:rPr lang="ru-RU" sz="1400" b="1" dirty="0">
                <a:solidFill>
                  <a:srgbClr val="00B050"/>
                </a:solidFill>
              </a:rPr>
              <a:t>обучения. </a:t>
            </a:r>
            <a:endParaRPr lang="ru-RU" sz="1400" dirty="0"/>
          </a:p>
        </p:txBody>
      </p:sp>
      <p:sp>
        <p:nvSpPr>
          <p:cNvPr id="1038" name="Прямоугольник 1037"/>
          <p:cNvSpPr/>
          <p:nvPr/>
        </p:nvSpPr>
        <p:spPr>
          <a:xfrm>
            <a:off x="0" y="2903987"/>
            <a:ext cx="301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Отзыв</a:t>
            </a:r>
          </a:p>
          <a:p>
            <a:pPr algn="ctr"/>
            <a:r>
              <a:rPr lang="ru-RU" sz="1400" dirty="0"/>
              <a:t>(дистанционно)</a:t>
            </a:r>
          </a:p>
        </p:txBody>
      </p:sp>
      <p:sp>
        <p:nvSpPr>
          <p:cNvPr id="1039" name="Прямоугольник 1038"/>
          <p:cNvSpPr/>
          <p:nvPr/>
        </p:nvSpPr>
        <p:spPr>
          <a:xfrm>
            <a:off x="5727298" y="4310390"/>
            <a:ext cx="32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Заявка на практику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(выбор и согласование даты ПЗ)</a:t>
            </a:r>
            <a:endParaRPr lang="ru-RU" sz="1400" dirty="0"/>
          </a:p>
        </p:txBody>
      </p:sp>
      <p:sp>
        <p:nvSpPr>
          <p:cNvPr id="1040" name="Прямоугольник 1039"/>
          <p:cNvSpPr/>
          <p:nvPr/>
        </p:nvSpPr>
        <p:spPr>
          <a:xfrm>
            <a:off x="323528" y="3849701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Допуск к практике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по </a:t>
            </a:r>
            <a:r>
              <a:rPr lang="ru-RU" sz="1400" b="1" dirty="0">
                <a:solidFill>
                  <a:srgbClr val="FF0000"/>
                </a:solidFill>
              </a:rPr>
              <a:t>ПТМ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41" name="Прямоугольник 1040"/>
          <p:cNvSpPr/>
          <p:nvPr/>
        </p:nvSpPr>
        <p:spPr>
          <a:xfrm>
            <a:off x="884264" y="4815857"/>
            <a:ext cx="1571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Практика, зачет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5652120" y="5188897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Отзыв о ПЗ по ПТМ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(рукописный)</a:t>
            </a:r>
          </a:p>
        </p:txBody>
      </p:sp>
      <p:sp>
        <p:nvSpPr>
          <p:cNvPr id="1043" name="Прямоугольник 1042"/>
          <p:cNvSpPr/>
          <p:nvPr/>
        </p:nvSpPr>
        <p:spPr>
          <a:xfrm>
            <a:off x="-79254" y="5511220"/>
            <a:ext cx="3090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Получение удостоверения по ПТМ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Окончание обучения.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5" name="Прямая со стрелкой 64"/>
          <p:cNvCxnSpPr>
            <a:endCxn id="40" idx="2"/>
          </p:cNvCxnSpPr>
          <p:nvPr/>
        </p:nvCxnSpPr>
        <p:spPr>
          <a:xfrm>
            <a:off x="3840402" y="1661494"/>
            <a:ext cx="969326" cy="497837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39" idx="2"/>
          </p:cNvCxnSpPr>
          <p:nvPr/>
        </p:nvCxnSpPr>
        <p:spPr>
          <a:xfrm>
            <a:off x="3806320" y="2464413"/>
            <a:ext cx="1003408" cy="478968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38" idx="2"/>
          </p:cNvCxnSpPr>
          <p:nvPr/>
        </p:nvCxnSpPr>
        <p:spPr>
          <a:xfrm>
            <a:off x="3806552" y="3251354"/>
            <a:ext cx="1003176" cy="528558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7" idx="2"/>
          </p:cNvCxnSpPr>
          <p:nvPr/>
        </p:nvCxnSpPr>
        <p:spPr>
          <a:xfrm>
            <a:off x="3785476" y="4202020"/>
            <a:ext cx="1024252" cy="402896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36" idx="2"/>
          </p:cNvCxnSpPr>
          <p:nvPr/>
        </p:nvCxnSpPr>
        <p:spPr>
          <a:xfrm>
            <a:off x="3790764" y="5031362"/>
            <a:ext cx="1018964" cy="484147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42" idx="6"/>
          </p:cNvCxnSpPr>
          <p:nvPr/>
        </p:nvCxnSpPr>
        <p:spPr>
          <a:xfrm flipH="1">
            <a:off x="3826152" y="1361772"/>
            <a:ext cx="986842" cy="257900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3840402" y="2182152"/>
            <a:ext cx="986842" cy="257900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3809490" y="2961874"/>
            <a:ext cx="986842" cy="257900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45" idx="6"/>
          </p:cNvCxnSpPr>
          <p:nvPr/>
        </p:nvCxnSpPr>
        <p:spPr>
          <a:xfrm flipH="1">
            <a:off x="3790764" y="3770951"/>
            <a:ext cx="1010681" cy="401917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44" idx="6"/>
          </p:cNvCxnSpPr>
          <p:nvPr/>
        </p:nvCxnSpPr>
        <p:spPr>
          <a:xfrm flipH="1">
            <a:off x="3790764" y="4622634"/>
            <a:ext cx="1002398" cy="377890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47" idx="6"/>
          </p:cNvCxnSpPr>
          <p:nvPr/>
        </p:nvCxnSpPr>
        <p:spPr>
          <a:xfrm flipH="1">
            <a:off x="3790764" y="5511220"/>
            <a:ext cx="989792" cy="324009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496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09"/>
            <a:ext cx="9144000" cy="62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949"/>
            <a:ext cx="9144000" cy="54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74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3366"/>
      </a:dk1>
      <a:lt1>
        <a:srgbClr val="FFFFFF"/>
      </a:lt1>
      <a:dk2>
        <a:srgbClr val="0000FF"/>
      </a:dk2>
      <a:lt2>
        <a:srgbClr val="FFFF00"/>
      </a:lt2>
      <a:accent1>
        <a:srgbClr val="3366CC"/>
      </a:accent1>
      <a:accent2>
        <a:srgbClr val="00B00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5649</TotalTime>
  <Words>453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Struttura predefinita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Ресурс1</dc:creator>
  <cp:lastModifiedBy>Ресурс1</cp:lastModifiedBy>
  <cp:revision>299</cp:revision>
  <dcterms:created xsi:type="dcterms:W3CDTF">2013-11-19T05:44:25Z</dcterms:created>
  <dcterms:modified xsi:type="dcterms:W3CDTF">2015-11-25T07:58:54Z</dcterms:modified>
</cp:coreProperties>
</file>