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78"/>
  </p:notesMasterIdLst>
  <p:sldIdLst>
    <p:sldId id="256" r:id="rId2"/>
    <p:sldId id="302" r:id="rId3"/>
    <p:sldId id="303" r:id="rId4"/>
    <p:sldId id="305" r:id="rId5"/>
    <p:sldId id="306" r:id="rId6"/>
    <p:sldId id="307" r:id="rId7"/>
    <p:sldId id="308" r:id="rId8"/>
    <p:sldId id="309" r:id="rId9"/>
    <p:sldId id="312" r:id="rId10"/>
    <p:sldId id="313" r:id="rId11"/>
    <p:sldId id="314" r:id="rId12"/>
    <p:sldId id="315" r:id="rId13"/>
    <p:sldId id="318" r:id="rId14"/>
    <p:sldId id="319" r:id="rId15"/>
    <p:sldId id="320" r:id="rId16"/>
    <p:sldId id="321" r:id="rId17"/>
    <p:sldId id="322" r:id="rId18"/>
    <p:sldId id="323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94" r:id="rId37"/>
    <p:sldId id="295" r:id="rId38"/>
    <p:sldId id="273" r:id="rId39"/>
    <p:sldId id="262" r:id="rId40"/>
    <p:sldId id="263" r:id="rId41"/>
    <p:sldId id="264" r:id="rId42"/>
    <p:sldId id="265" r:id="rId43"/>
    <p:sldId id="274" r:id="rId44"/>
    <p:sldId id="275" r:id="rId45"/>
    <p:sldId id="276" r:id="rId46"/>
    <p:sldId id="277" r:id="rId47"/>
    <p:sldId id="283" r:id="rId48"/>
    <p:sldId id="284" r:id="rId49"/>
    <p:sldId id="280" r:id="rId50"/>
    <p:sldId id="285" r:id="rId51"/>
    <p:sldId id="286" r:id="rId52"/>
    <p:sldId id="278" r:id="rId53"/>
    <p:sldId id="287" r:id="rId54"/>
    <p:sldId id="288" r:id="rId55"/>
    <p:sldId id="289" r:id="rId56"/>
    <p:sldId id="290" r:id="rId57"/>
    <p:sldId id="291" r:id="rId58"/>
    <p:sldId id="279" r:id="rId59"/>
    <p:sldId id="292" r:id="rId60"/>
    <p:sldId id="293" r:id="rId61"/>
    <p:sldId id="281" r:id="rId62"/>
    <p:sldId id="282" r:id="rId63"/>
    <p:sldId id="296" r:id="rId64"/>
    <p:sldId id="298" r:id="rId65"/>
    <p:sldId id="299" r:id="rId66"/>
    <p:sldId id="300" r:id="rId67"/>
    <p:sldId id="297" r:id="rId68"/>
    <p:sldId id="258" r:id="rId69"/>
    <p:sldId id="259" r:id="rId70"/>
    <p:sldId id="260" r:id="rId71"/>
    <p:sldId id="261" r:id="rId72"/>
    <p:sldId id="339" r:id="rId73"/>
    <p:sldId id="340" r:id="rId74"/>
    <p:sldId id="341" r:id="rId75"/>
    <p:sldId id="342" r:id="rId76"/>
    <p:sldId id="338" r:id="rId7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9" autoAdjust="0"/>
    <p:restoredTop sz="94694"/>
  </p:normalViewPr>
  <p:slideViewPr>
    <p:cSldViewPr>
      <p:cViewPr varScale="1">
        <p:scale>
          <a:sx n="109" d="100"/>
          <a:sy n="109" d="100"/>
        </p:scale>
        <p:origin x="4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F28D8-93DB-4929-A324-8ACB9FF5554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1344-76D7-421E-BCEE-AC895E1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2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effffe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effffee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9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f87ed1983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f87ed1983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5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f87ed1983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f87ed1983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07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87ed1983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f87ed1983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528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f87ed1983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f87ed1983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34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f87ed1983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f87ed1983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71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f87ed1983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f87ed1983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28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f87ed1983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f87ed1983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796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f87ed1983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f87ed1983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77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f87ed1983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f87ed1983_2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609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effffeee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effffeee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f87ed19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f87ed198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170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effffeee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effffeee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65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effffeee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effffeee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669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effffeee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effffeee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1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effffeee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effffeee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026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effffeee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effffeee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67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effffeee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effffeee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9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effffeee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effffeee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887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effffeee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effffeee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203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cc948ef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cc948ef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1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87ed198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87ed198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effffee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effffee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84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ffffeee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ffffeee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55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effffeee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effffeee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56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effffeee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effffeee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04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f87ed1983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f87ed1983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11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f87ed1983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f87ed1983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31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7B4D-C634-0543-8036-49F34964BF73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6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236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071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5165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1805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414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15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8008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2181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5346-50CA-A346-B420-37834937EB31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0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2440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502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4854-F5AA-C143-83EC-18679CEEB4CC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265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619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E5C8-E63A-FC4E-8E3D-36123DF74148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6243-F4DF-1943-8769-89185441E162}" type="datetime1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100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8FE8-7DA0-AB48-8966-6AC51382A6FB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5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47A361-6D4E-F64C-9C6A-06DA44B6CEA1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E6FE12-CC95-46DE-9B15-8F50EBAD7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5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openedu.ru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x.depikt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depikt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open.edx.org/get-started/get-started-self-managed/" TargetMode="Externa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edx.readthedocs.io/projects/edx-developer-docs/en/latest/named_releases.html" TargetMode="Externa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lms.tpu.ru/projects/edx-installing-configuring-and-running/ru/latest/index.html" TargetMode="Externa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proctor.openedu.ru/" TargetMode="Externa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edX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Штенников Д.Г.</a:t>
            </a:r>
          </a:p>
        </p:txBody>
      </p:sp>
    </p:spTree>
    <p:extLst>
      <p:ext uri="{BB962C8B-B14F-4D97-AF65-F5344CB8AC3E}">
        <p14:creationId xmlns:p14="http://schemas.microsoft.com/office/powerpoint/2010/main" val="45799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848" y="188640"/>
            <a:ext cx="5256584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Структура курса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71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998" y="2524034"/>
            <a:ext cx="4021991" cy="390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434" y="2524033"/>
            <a:ext cx="3754900" cy="3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Структура курса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11</a:t>
            </a:fld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9168" y="3002867"/>
            <a:ext cx="2380265" cy="1252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3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98" y="2524034"/>
            <a:ext cx="4021991" cy="39044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Структура курса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12</a:t>
            </a:fld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733" y="2851767"/>
            <a:ext cx="1929968" cy="101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168" y="3168100"/>
            <a:ext cx="5751201" cy="194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65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Запись в студии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13</a:t>
            </a:fld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34" y="2652600"/>
            <a:ext cx="4860733" cy="301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334" y="2633984"/>
            <a:ext cx="4860735" cy="305188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1534400" y="58480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Закадровый голос и слайды презентации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6677700" y="58480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Скринкаст работы в программе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8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Запись вне студии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14</a:t>
            </a:fld>
            <a:endParaRPr/>
          </a:p>
        </p:txBody>
      </p:sp>
      <p:sp>
        <p:nvSpPr>
          <p:cNvPr id="234" name="Google Shape;234;p31"/>
          <p:cNvSpPr txBox="1"/>
          <p:nvPr/>
        </p:nvSpPr>
        <p:spPr>
          <a:xfrm>
            <a:off x="1534400" y="58480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Запись в аудитории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6677700" y="58480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Запись в лаборатории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00" y="2632701"/>
            <a:ext cx="4978467" cy="311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500" y="2668837"/>
            <a:ext cx="4920701" cy="3077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0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108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Черновые материалы от авторов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15</a:t>
            </a:fld>
            <a:endParaRPr/>
          </a:p>
        </p:txBody>
      </p:sp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r="4012"/>
          <a:stretch/>
        </p:blipFill>
        <p:spPr>
          <a:xfrm>
            <a:off x="947101" y="2918333"/>
            <a:ext cx="4870801" cy="281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967" y="2892834"/>
            <a:ext cx="5653867" cy="29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/>
        </p:nvSpPr>
        <p:spPr>
          <a:xfrm>
            <a:off x="1586533" y="59408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TXT-файл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6456667" y="59408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DOC-файл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50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108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Задания с автоматической проверкой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16</a:t>
            </a:fld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134" y="2570600"/>
            <a:ext cx="4992868" cy="363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5434" y="2547334"/>
            <a:ext cx="5289463" cy="363376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1522800" y="6115433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Часто встречающиеся типы заданий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6590533" y="6115433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Продвинутые типы заданий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00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108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Задания с автоматической проверкой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17</a:t>
            </a:fld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934" y="2692467"/>
            <a:ext cx="4411633" cy="3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0868" y="2692463"/>
            <a:ext cx="4411633" cy="340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4"/>
          <p:cNvSpPr txBox="1"/>
          <p:nvPr/>
        </p:nvSpPr>
        <p:spPr>
          <a:xfrm>
            <a:off x="1522800" y="6115433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Редактор на основе шаблона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6247600" y="6115433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Расширенный XML-редактор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983432" y="836712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 dirty="0"/>
              <a:t>Виртуальные лаборатории</a:t>
            </a:r>
            <a:endParaRPr dirty="0"/>
          </a:p>
        </p:txBody>
      </p:sp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18</a:t>
            </a:fld>
            <a:endParaRPr/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850" y="2452510"/>
            <a:ext cx="3622699" cy="341653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5"/>
          <p:cNvSpPr txBox="1"/>
          <p:nvPr/>
        </p:nvSpPr>
        <p:spPr>
          <a:xfrm>
            <a:off x="3554549" y="5976335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 dirty="0">
                <a:latin typeface="Calibri"/>
                <a:ea typeface="Calibri"/>
                <a:cs typeface="Calibri"/>
                <a:sym typeface="Calibri"/>
              </a:rPr>
              <a:t>Язык программирования LISP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78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Размещенный на платформе онлайн-курс</a:t>
            </a:r>
            <a:endParaRPr/>
          </a:p>
        </p:txBody>
      </p:sp>
      <p:sp>
        <p:nvSpPr>
          <p:cNvPr id="327" name="Google Shape;327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19</a:t>
            </a:fld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 rotWithShape="1">
          <a:blip r:embed="rId3">
            <a:alphaModFix/>
          </a:blip>
          <a:srcRect b="21752"/>
          <a:stretch/>
        </p:blipFill>
        <p:spPr>
          <a:xfrm>
            <a:off x="1138900" y="2675000"/>
            <a:ext cx="3426368" cy="350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000" y="2622667"/>
            <a:ext cx="6952032" cy="340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0"/>
          <p:cNvSpPr txBox="1"/>
          <p:nvPr/>
        </p:nvSpPr>
        <p:spPr>
          <a:xfrm>
            <a:off x="6235967" y="60805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Страница с материалами курса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0"/>
          <p:cNvSpPr txBox="1"/>
          <p:nvPr/>
        </p:nvSpPr>
        <p:spPr>
          <a:xfrm>
            <a:off x="1138900" y="6080567"/>
            <a:ext cx="40000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>
                <a:latin typeface="Calibri"/>
                <a:ea typeface="Calibri"/>
                <a:cs typeface="Calibri"/>
                <a:sym typeface="Calibri"/>
              </a:rPr>
              <a:t>Страница записи на курс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19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MOOK. Термин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970200" y="2471800"/>
            <a:ext cx="10596800" cy="387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Термин впервые введен в курсе Дэйва Кормиера (Канада, Университет Prince Edward Island) “Connectivism and Connective Knowledge”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Massive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огромное количество студентов (от 1000 до 100000 без каких-либо затруднений в доступности) с интерактивными возможностями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ru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открытость для всех (не требуется особых умений), бесплатный доступ (но может быть платной консультация преподавателя или сертификат)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r>
              <a:rPr lang="ru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доступен в любой точке мира, где есть подключение к Интернет, без необходимости посещения учебной аудитории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Course</a:t>
            </a:r>
            <a:r>
              <a:rPr lang="ru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включает учебные цели, которые необходимо достигнуть, контрольные мероприятия и формы взаимодействия между студентами и с преподавателем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74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Метаданные курса</a:t>
            </a:r>
            <a:endParaRPr/>
          </a:p>
        </p:txBody>
      </p:sp>
      <p:sp>
        <p:nvSpPr>
          <p:cNvPr id="333" name="Google Shape;333;p41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49900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/>
              <a:t>★ Название / идентификатор 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 Изображение 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20</a:t>
            </a:fld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4079776" y="2394583"/>
            <a:ext cx="7468400" cy="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2400"/>
              <a:t>https://openedu.ru/course/ITMOUniversity/PWADEV</a:t>
            </a:r>
            <a:endParaRPr sz="2400"/>
          </a:p>
        </p:txBody>
      </p:sp>
      <p:pic>
        <p:nvPicPr>
          <p:cNvPr id="335" name="Google Shape;3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301" y="3408133"/>
            <a:ext cx="3594100" cy="256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58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rgbClr val="000000"/>
              </a:buClr>
              <a:buSzPts val="1100"/>
              <a:buNone/>
            </a:pPr>
            <a:r>
              <a:rPr lang="ru"/>
              <a:t>★ Аннотация 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343" name="Google Shape;343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21</a:t>
            </a:fld>
            <a:endParaRPr/>
          </a:p>
        </p:txBody>
      </p:sp>
      <p:pic>
        <p:nvPicPr>
          <p:cNvPr id="342" name="Google Shape;3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701" y="861100"/>
            <a:ext cx="6087633" cy="5630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46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rgbClr val="000000"/>
              </a:buClr>
              <a:buSzPts val="1100"/>
              <a:buNone/>
            </a:pPr>
            <a:r>
              <a:rPr lang="ru"/>
              <a:t>★ Команда курса </a:t>
            </a:r>
            <a:endParaRPr/>
          </a:p>
          <a:p>
            <a:pPr marL="0" indent="0">
              <a:spcBef>
                <a:spcPts val="2133"/>
              </a:spcBef>
              <a:buClr>
                <a:srgbClr val="000000"/>
              </a:buClr>
              <a:buSzPts val="1100"/>
              <a:buNone/>
            </a:pPr>
            <a:r>
              <a:rPr lang="ru"/>
              <a:t>★ Запланированные даты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22</a:t>
            </a:fld>
            <a:endParaRPr/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00" y="951967"/>
            <a:ext cx="10143507" cy="13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939" y="2303767"/>
            <a:ext cx="2539261" cy="428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767" y="2619200"/>
            <a:ext cx="4089400" cy="383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28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Аннотация</a:t>
            </a:r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972600" y="2471800"/>
            <a:ext cx="102516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/>
              <a:t>★ О курсе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 Формат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 Информационные ресурсы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★Требования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★Программа курса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ru"/>
              <a:t>★Результаты обучения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/>
              <a:t>★ Формируемые компетенции</a:t>
            </a:r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54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Доступ к курсам</a:t>
            </a:r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sp>
        <p:nvSpPr>
          <p:cNvPr id="367" name="Google Shape;367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24</a:t>
            </a:fld>
            <a:endParaRPr/>
          </a:p>
        </p:txBody>
      </p:sp>
      <p:pic>
        <p:nvPicPr>
          <p:cNvPr id="366" name="Google Shape;3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34" y="2665733"/>
            <a:ext cx="9483468" cy="399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28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11228448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46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201" y="264267"/>
            <a:ext cx="9116025" cy="64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76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167" y="304933"/>
            <a:ext cx="8349599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98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134" y="284300"/>
            <a:ext cx="9387037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56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https://openedu.ru/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7486" y="2366963"/>
            <a:ext cx="397702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47ACB9-0876-F449-B0B8-6AD222D0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МООК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3</a:t>
            </a:fld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998800" y="5087833"/>
            <a:ext cx="10397600" cy="1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2133" b="1">
                <a:solidFill>
                  <a:schemeClr val="accent3"/>
                </a:solidFill>
              </a:rPr>
              <a:t>11k </a:t>
            </a:r>
            <a:r>
              <a:rPr lang="ru" sz="2133" b="1"/>
              <a:t>МООК		</a:t>
            </a:r>
            <a:r>
              <a:rPr lang="ru" sz="2133" b="1">
                <a:solidFill>
                  <a:schemeClr val="accent3"/>
                </a:solidFill>
              </a:rPr>
              <a:t>900+</a:t>
            </a:r>
            <a:r>
              <a:rPr lang="ru" sz="2133" b="1">
                <a:solidFill>
                  <a:schemeClr val="dk1"/>
                </a:solidFill>
              </a:rPr>
              <a:t> </a:t>
            </a:r>
            <a:r>
              <a:rPr lang="ru" sz="2133" b="1"/>
              <a:t>университетов    		</a:t>
            </a:r>
            <a:r>
              <a:rPr lang="ru" sz="2133" b="1">
                <a:solidFill>
                  <a:schemeClr val="accent3"/>
                </a:solidFill>
              </a:rPr>
              <a:t>101 миллионов </a:t>
            </a:r>
            <a:r>
              <a:rPr lang="ru" sz="2133" b="1"/>
              <a:t>слушателей</a:t>
            </a:r>
            <a:endParaRPr sz="2133" b="1"/>
          </a:p>
          <a:p>
            <a:pPr algn="ctr"/>
            <a:endParaRPr sz="1200" b="1"/>
          </a:p>
          <a:p>
            <a:pPr algn="ctr"/>
            <a:endParaRPr sz="1200" b="1"/>
          </a:p>
          <a:p>
            <a:pPr algn="ctr"/>
            <a:r>
              <a:rPr lang="ru" sz="1200" b="1"/>
              <a:t>(по данным портала </a:t>
            </a:r>
            <a:r>
              <a:rPr lang="ru" sz="1200" b="1">
                <a:solidFill>
                  <a:schemeClr val="dk1"/>
                </a:solidFill>
              </a:rPr>
              <a:t>https://www.class-central.com/</a:t>
            </a:r>
            <a:r>
              <a:rPr lang="ru" sz="1200" b="1"/>
              <a:t> на 06.01.2019)</a:t>
            </a:r>
            <a:endParaRPr sz="1200" b="1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734" y="2546352"/>
            <a:ext cx="9869417" cy="248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18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9679" y="2366963"/>
            <a:ext cx="5112641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8CD1A2-06F6-4942-AD1C-EA6724F7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13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82" y="2366963"/>
            <a:ext cx="465803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6BEEF8-CEA0-BB47-AF5C-D2DC190F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754" y="2366963"/>
            <a:ext cx="4914491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310F17C-A6DF-544D-8E5A-B7BB3320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84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532" y="2366963"/>
            <a:ext cx="486693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B4D3BE-3DE2-F441-900F-F066B7B6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80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629" y="2366963"/>
            <a:ext cx="302474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CE5343E-70D6-274D-B236-D2E0C69C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08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669" y="2366963"/>
            <a:ext cx="496266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B6EFB4-525D-7C48-8FEF-B56F2888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7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656681"/>
            <a:ext cx="6705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6AE19A-062D-D947-8910-4FEBAE0D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1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0" y="2599531"/>
            <a:ext cx="72009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21FFCB-A567-E249-8E85-62ACF952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12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3627" y="2366963"/>
            <a:ext cx="492474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17384D-C2B5-BC47-B693-163AB864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95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146" y="2366963"/>
            <a:ext cx="365770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5AFDA3-0E8F-6944-8561-4A86271A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39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99856" y="6021288"/>
            <a:ext cx="214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https://edx.depikt.ru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99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Платформы онлайн-обучения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4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834" y="3796433"/>
            <a:ext cx="1174468" cy="5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533" y="3505600"/>
            <a:ext cx="1389267" cy="11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7234" y="3535149"/>
            <a:ext cx="1918367" cy="95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9357" y="3465123"/>
            <a:ext cx="2488100" cy="10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8134" y="3189467"/>
            <a:ext cx="1650535" cy="165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2167" y="5284067"/>
            <a:ext cx="3831031" cy="7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7"/>
          <p:cNvCxnSpPr>
            <a:stCxn id="119" idx="2"/>
            <a:endCxn id="124" idx="1"/>
          </p:cNvCxnSpPr>
          <p:nvPr/>
        </p:nvCxnSpPr>
        <p:spPr>
          <a:xfrm>
            <a:off x="1697067" y="4353333"/>
            <a:ext cx="2225200" cy="1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7"/>
          <p:cNvCxnSpPr>
            <a:stCxn id="120" idx="2"/>
            <a:endCxn id="124" idx="0"/>
          </p:cNvCxnSpPr>
          <p:nvPr/>
        </p:nvCxnSpPr>
        <p:spPr>
          <a:xfrm>
            <a:off x="3606167" y="4644200"/>
            <a:ext cx="2231600" cy="6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7"/>
          <p:cNvCxnSpPr>
            <a:stCxn id="123" idx="2"/>
            <a:endCxn id="124" idx="3"/>
          </p:cNvCxnSpPr>
          <p:nvPr/>
        </p:nvCxnSpPr>
        <p:spPr>
          <a:xfrm flipH="1">
            <a:off x="7753000" y="4840000"/>
            <a:ext cx="2220400" cy="8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740887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450" y="2466181"/>
            <a:ext cx="39751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A76848-6032-1D4B-9CAD-DCC98262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92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944" y="2366963"/>
            <a:ext cx="6212111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6FE3F1-4CBE-354D-A3F0-B92C5FD7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8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833" y="2366963"/>
            <a:ext cx="6080334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8D46895-AD55-2E44-A160-DC0544EA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23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040" y="2366963"/>
            <a:ext cx="548192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AFCFC2-F150-D84B-9686-5CC49057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3640" y="6309320"/>
            <a:ext cx="248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https://studio.depikt.ru/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5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150" y="2790031"/>
            <a:ext cx="6489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74DBC1-0B69-BF43-B151-1AFAE9EA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55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419" y="2366963"/>
            <a:ext cx="649116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F0FA10-557D-4245-8889-2F6C005D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70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700" y="2878931"/>
            <a:ext cx="8356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EC03D30-DD7E-1041-A957-E90A7A21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49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0" y="3221831"/>
            <a:ext cx="6223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10EE59-A029-1443-98A3-DE6DD922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2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350" y="2529681"/>
            <a:ext cx="83693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481A93-6153-224A-9F06-23DA269B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60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652" y="2366963"/>
            <a:ext cx="402469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7A3922-08C0-2F49-9F1D-C7B13EE6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buClr>
                <a:srgbClr val="000000"/>
              </a:buClr>
              <a:buSzPts val="1100"/>
            </a:pPr>
            <a:r>
              <a:rPr lang="ru"/>
              <a:t>Open edX. Возможности </a:t>
            </a:r>
            <a:br>
              <a:rPr lang="ru"/>
            </a:b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9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ориентировка на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открытое взаимодействие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соответствие стандартам обмена учебной информацией: по дизайну обогащенного пользовательского интерфейса, навигации, инструментам для обучающегося и преподавателя, интеграциям с социальными сетями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наличие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временных рамок</a:t>
            </a:r>
            <a:r>
              <a:rPr lang="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массовой управляемой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активности использует эффект деятельности “в потоке”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возможность развивать независимые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педагогические исследования</a:t>
            </a:r>
            <a:r>
              <a:rPr lang="ru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через распространения между университетами-партнерами анонимизированных данных студентов и их прогресса обучения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388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2878" y="2366963"/>
            <a:ext cx="552624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0BCA9D3-D6EA-2141-BC4E-D4F76DA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2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100" y="3012281"/>
            <a:ext cx="627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29B5F9-4B86-D942-A64E-3A4C7492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7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00" y="3012281"/>
            <a:ext cx="619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231EAA-1263-CE4A-BC40-9731331D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64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5108" y="2366963"/>
            <a:ext cx="4621784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D5DA22-FB0E-5942-AB5C-7B75807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56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6445" y="2366963"/>
            <a:ext cx="3739109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05FBB3-EA77-2341-86CB-D0A2E41F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63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927" y="2366963"/>
            <a:ext cx="367214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EFFFD5-21B1-8F43-AC79-DBBFE6A0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13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486" y="2366963"/>
            <a:ext cx="491902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EDE884-E12A-4F41-AD03-F03C9624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2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673" y="2366963"/>
            <a:ext cx="369065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1C680C-1481-B44F-B094-F723AAB3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72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000" y="3183731"/>
            <a:ext cx="6350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5AC149-B6DA-3E49-9128-A8C7F967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41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387" y="2366963"/>
            <a:ext cx="5609226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5772BC-A833-FF4F-AB97-FFF916D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Open edX. Возможности </a:t>
            </a:r>
            <a:br>
              <a:rPr lang="ru"/>
            </a:br>
            <a:endParaRPr/>
          </a:p>
          <a:p>
            <a:pPr algn="l">
              <a:buClr>
                <a:srgbClr val="000000"/>
              </a:buClr>
              <a:buSzPts val="1100"/>
            </a:pPr>
            <a:endParaRPr/>
          </a:p>
          <a:p>
            <a:pPr algn="l"/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970200" y="2471800"/>
            <a:ext cx="102516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>
                <a:solidFill>
                  <a:srgbClr val="000000"/>
                </a:solidFill>
              </a:rPr>
              <a:t>★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наличие технологической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возможности обучения тысяч студентов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анализа их результатов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открытость учебной группы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архитектура обмена информацией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об активности обучающихся между различными платформами (в отличии от традиционных закрытых систем)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★ акцент на процессе обучения, а не на оценке и подтверждении знаний,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peer-review, геймификация, система репутации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(по вкладу в развитие курса)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многоязычность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акцент на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интеллектуальной собственности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защите данных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монетизации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(часто включают eCommerce-компонент)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курсы объединяются в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специализации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(аналог реальных учебных программ), автоматическая выдача сертификатов по успешному окончанию курса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233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900" y="2891631"/>
            <a:ext cx="4902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8A7302-E7C7-6940-ABC7-C6E306D0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43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989" y="2366963"/>
            <a:ext cx="4662021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D05AE4-76B2-B148-ADE3-A70680D1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83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867" y="2366963"/>
            <a:ext cx="4550266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8DBC35-3C15-884B-B987-B04CBAAE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08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4285" y="2366963"/>
            <a:ext cx="510343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1E647B-2DFE-C74A-9022-CAF425A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0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9024" y="2366963"/>
            <a:ext cx="551395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F6E445-DEE3-F142-AEBE-D3E177CD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15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8848" y="2366963"/>
            <a:ext cx="5194304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5F9637-93D3-224E-A3FE-6BF6C9C9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41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3323431"/>
            <a:ext cx="6019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F93A16-CC40-894A-82B3-E75E0B8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4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9665" y="2366963"/>
            <a:ext cx="545267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64AD75-76B4-F447-8836-4FFCA030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086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https://open.edx.org/get-started/get-started-self-managed/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610" y="2366963"/>
            <a:ext cx="5478779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DA096D-F01E-034C-8EFE-5F68B03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782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450" y="2421731"/>
            <a:ext cx="77851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55514B-2CB2-8442-BEF8-C6CADA53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6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Open edX. Возможности </a:t>
            </a:r>
            <a:br>
              <a:rPr lang="ru"/>
            </a:br>
            <a:endParaRPr/>
          </a:p>
          <a:p>
            <a:pPr algn="l">
              <a:buClr>
                <a:srgbClr val="000000"/>
              </a:buClr>
              <a:buSzPts val="1100"/>
            </a:pPr>
            <a:endParaRPr/>
          </a:p>
          <a:p>
            <a:pPr algn="l"/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есть возможность сдачи тестов и экзаменов “под наблюдением” (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прокторинг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зачёт кредитов в другом университете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согласуются со смешанным обучением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(в отличие от вебинаров легко масштабируются и позволяют перезапускать курс каждый семестр независимо от количества студентов) без дополнительных затрат сил и времени преподавателей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управление курсами и категориями (с возможностями поиска по метаданным), наличие 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мобильного приложения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r>
              <a:rPr lang="ru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предоставляют </a:t>
            </a:r>
            <a:r>
              <a:rPr lang="ru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полноценный API (TinCan API, OAuth API, IMS LTI)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719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https://edx.readthedocs.io/projects/edx-developer-docs/en/latest/named_releases.html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566" y="2366963"/>
            <a:ext cx="526486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10B43F-7C0A-2845-B0DE-27A6B1D4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630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Русская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http://docs.lms.tpu.ru/projects/edx-installing-configuring-and-running/ru/latest/index.html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1035C-F653-5C4A-BC64-43E43885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66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FCD1-9905-9B48-9A0B-18CECE04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http://proctor.openedu.ru/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499BB-8D74-7E4C-A189-245A234C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72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35539B0-1CDF-B544-A6E8-FB486220B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3851" y="2366963"/>
            <a:ext cx="278429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0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EF2F0-FB48-6F45-A456-2B557977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C08268-09F7-D349-A6C2-D6ADC8F78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988" y="2366963"/>
            <a:ext cx="5960023" cy="34242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902EB-C4DA-D148-833C-D2640A9F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3260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64EE-BB8E-6F49-B2E9-9225B620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7ECF8F-A62F-D648-969B-511F5E827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963" y="2366963"/>
            <a:ext cx="6128074" cy="34242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CF730B-042C-6B45-86D8-E11373BD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154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DA969-159C-8144-8931-378520B6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BC0A5-04CE-A24A-9CE0-52F27C60E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433" y="2366963"/>
            <a:ext cx="7039133" cy="34242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1A117-5545-C44C-9A32-8E583B40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FE12-CC95-46DE-9B15-8F50EBAD7360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833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Спасибо за внимание!</a:t>
            </a:r>
            <a:endParaRPr/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rgbClr val="000000"/>
              </a:buClr>
              <a:buSzPts val="1100"/>
              <a:buNone/>
            </a:pPr>
            <a:r>
              <a:rPr lang="ru" sz="1867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ru" sz="1867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Штенников Дмитрий Геннадьевич </a:t>
            </a:r>
            <a:endParaRPr sz="1867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ru" sz="1333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dshtennikov@gmail.com</a:t>
            </a:r>
            <a:endParaRPr sz="1867" dirty="0"/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398" name="Google Shape;398;p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75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Внутренняя архитектура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972600" y="2471800"/>
            <a:ext cx="10251600" cy="30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Основан на микросервисной архитектуре с интеграцией с worker-серверами через celery RabbitMQ (начиная с hawtorn на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Redis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Для хранения данных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mongodb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(метаданные и содержание курсов),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mysql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(данные об обучении), s3 (видео), кэширование в memcached. Данные могут обрабатываться через analytics pipeline (luigi + hive). Поиск по курсам и форумам возможен через ElasticSearch.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В ядре - OpenEdX Platform, вокруг него - непосредственно портал обучающихся и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EdX Studio 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(инструменты для авторов), расширение (API, External Grader, JSInput,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XBlock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LTI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любой код выполняется в безопасном окружении (CodeJail)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★ Документация: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edx.readthedocs.io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запуск в docker-compose: </a:t>
            </a:r>
            <a:r>
              <a:rPr lang="ru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https://github.com/edx/devstack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05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ru"/>
              <a:t>Структура курса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ts val="1100"/>
              </a:pPr>
              <a:t>9</a:t>
            </a:fld>
            <a:endParaRPr/>
          </a:p>
        </p:txBody>
      </p:sp>
      <p:graphicFrame>
        <p:nvGraphicFramePr>
          <p:cNvPr id="176" name="Google Shape;176;p24"/>
          <p:cNvGraphicFramePr/>
          <p:nvPr/>
        </p:nvGraphicFramePr>
        <p:xfrm>
          <a:off x="1073200" y="2573900"/>
          <a:ext cx="7400034" cy="38038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/>
                        <a:t>Раздел</a:t>
                      </a:r>
                      <a:endParaRPr sz="1200" b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/>
                        <a:t>Подраздел</a:t>
                      </a:r>
                      <a:endParaRPr sz="1200" b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/>
                        <a:t>Компонент</a:t>
                      </a:r>
                      <a:endParaRPr sz="1200" b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00">
                <a:tc row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Неделя 1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Теоретический блок</a:t>
                      </a:r>
                      <a:endParaRPr sz="1200" i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 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 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 </a:t>
                      </a:r>
                      <a:endParaRPr sz="12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 </a:t>
                      </a:r>
                      <a:endParaRPr sz="12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Видеофрагмент 1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Задание для самопроверки 1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…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Видеофрагмент 5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Задание для самопроверки 5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Практический блок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Упражнение недели 1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Дополнительный материал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i="1"/>
                        <a:t>Дополнительный материал недели 1</a:t>
                      </a:r>
                      <a:endParaRPr sz="1200" i="1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7" name="Google Shape;177;p24"/>
          <p:cNvSpPr txBox="1"/>
          <p:nvPr/>
        </p:nvSpPr>
        <p:spPr>
          <a:xfrm>
            <a:off x="8950433" y="3431600"/>
            <a:ext cx="2824400" cy="1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" sz="1600"/>
              <a:t>+ промежуточный экзамен по итогам прохождения половины курса</a:t>
            </a:r>
            <a:endParaRPr sz="1600"/>
          </a:p>
          <a:p>
            <a:pPr>
              <a:lnSpc>
                <a:spcPct val="115000"/>
              </a:lnSpc>
            </a:pPr>
            <a:endParaRPr sz="1600"/>
          </a:p>
          <a:p>
            <a:pPr>
              <a:lnSpc>
                <a:spcPct val="115000"/>
              </a:lnSpc>
            </a:pPr>
            <a:r>
              <a:rPr lang="ru" sz="1600"/>
              <a:t>+ итоговый экзамен в конце курса</a:t>
            </a:r>
            <a:endParaRPr sz="1600"/>
          </a:p>
          <a:p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8494363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845</Words>
  <Application>Microsoft Macintosh PowerPoint</Application>
  <PresentationFormat>Широкоэкранный</PresentationFormat>
  <Paragraphs>183</Paragraphs>
  <Slides>76</Slides>
  <Notes>28</Notes>
  <HiddenSlides>37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Arial</vt:lpstr>
      <vt:lpstr>Calibri</vt:lpstr>
      <vt:lpstr>Lato</vt:lpstr>
      <vt:lpstr>Tw Cen MT</vt:lpstr>
      <vt:lpstr>Капля</vt:lpstr>
      <vt:lpstr>edX</vt:lpstr>
      <vt:lpstr>MOOK. Термин</vt:lpstr>
      <vt:lpstr>МООК</vt:lpstr>
      <vt:lpstr>Платформы онлайн-обучения</vt:lpstr>
      <vt:lpstr>Open edX. Возможности  </vt:lpstr>
      <vt:lpstr>Open edX. Возможности    </vt:lpstr>
      <vt:lpstr>Open edX. Возможности    </vt:lpstr>
      <vt:lpstr>Внутренняя архитектура</vt:lpstr>
      <vt:lpstr>Структура курса</vt:lpstr>
      <vt:lpstr>Структура курса</vt:lpstr>
      <vt:lpstr>Структура курса</vt:lpstr>
      <vt:lpstr>Структура курса</vt:lpstr>
      <vt:lpstr>Запись в студии</vt:lpstr>
      <vt:lpstr>Запись вне студии</vt:lpstr>
      <vt:lpstr>Черновые материалы от авторов</vt:lpstr>
      <vt:lpstr>Задания с автоматической проверкой</vt:lpstr>
      <vt:lpstr>Задания с автоматической проверкой</vt:lpstr>
      <vt:lpstr>Виртуальные лаборатории</vt:lpstr>
      <vt:lpstr>Размещенный на платформе онлайн-курс</vt:lpstr>
      <vt:lpstr>Метаданные курса</vt:lpstr>
      <vt:lpstr>Презентация PowerPoint</vt:lpstr>
      <vt:lpstr>Презентация PowerPoint</vt:lpstr>
      <vt:lpstr>Аннотация</vt:lpstr>
      <vt:lpstr>Доступ к курсам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https://openedu.ru/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https://open.edx.org/get-started/get-started-self-managed/</vt:lpstr>
      <vt:lpstr>Презентация PowerPoint</vt:lpstr>
      <vt:lpstr>https://edx.readthedocs.io/projects/edx-developer-docs/en/latest/named_releases.html</vt:lpstr>
      <vt:lpstr>Русская документация</vt:lpstr>
      <vt:lpstr>http://proctor.openedu.ru/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edX</dc:title>
  <dc:creator>admin</dc:creator>
  <cp:lastModifiedBy>Пользователь Microsoft Office</cp:lastModifiedBy>
  <cp:revision>16</cp:revision>
  <dcterms:created xsi:type="dcterms:W3CDTF">2019-03-19T13:25:56Z</dcterms:created>
  <dcterms:modified xsi:type="dcterms:W3CDTF">2019-03-27T20:19:22Z</dcterms:modified>
</cp:coreProperties>
</file>